
<file path=[Content_Types].xml><?xml version="1.0" encoding="utf-8"?>
<Types xmlns="http://schemas.openxmlformats.org/package/2006/content-types">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6" r:id="rId2"/>
    <p:sldId id="258" r:id="rId3"/>
    <p:sldId id="269" r:id="rId4"/>
    <p:sldId id="270" r:id="rId5"/>
    <p:sldId id="268" r:id="rId6"/>
    <p:sldId id="265" r:id="rId7"/>
    <p:sldId id="271" r:id="rId8"/>
    <p:sldId id="259" r:id="rId9"/>
    <p:sldId id="261" r:id="rId10"/>
    <p:sldId id="27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49"/>
    <p:restoredTop sz="96286"/>
  </p:normalViewPr>
  <p:slideViewPr>
    <p:cSldViewPr snapToGrid="0">
      <p:cViewPr varScale="1">
        <p:scale>
          <a:sx n="122" d="100"/>
          <a:sy n="122" d="100"/>
        </p:scale>
        <p:origin x="7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FCAE47-238A-254B-B927-B96FE3A35105}" type="datetimeFigureOut">
              <a:rPr lang="en-US" smtClean="0"/>
              <a:t>8/29/22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9ACF82-C402-324B-9199-B102A1DC4D4B}" type="slidenum">
              <a:rPr lang="en-US" smtClean="0"/>
              <a:t>‹#›</a:t>
            </a:fld>
            <a:endParaRPr lang="en-US"/>
          </a:p>
        </p:txBody>
      </p:sp>
    </p:spTree>
    <p:extLst>
      <p:ext uri="{BB962C8B-B14F-4D97-AF65-F5344CB8AC3E}">
        <p14:creationId xmlns:p14="http://schemas.microsoft.com/office/powerpoint/2010/main" val="3072202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9ACF82-C402-324B-9199-B102A1DC4D4B}" type="slidenum">
              <a:rPr lang="en-US" smtClean="0"/>
              <a:t>1</a:t>
            </a:fld>
            <a:endParaRPr lang="en-US"/>
          </a:p>
        </p:txBody>
      </p:sp>
    </p:spTree>
    <p:extLst>
      <p:ext uri="{BB962C8B-B14F-4D97-AF65-F5344CB8AC3E}">
        <p14:creationId xmlns:p14="http://schemas.microsoft.com/office/powerpoint/2010/main" val="41813706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91AFE-19F0-7E1E-7A36-C449EF301BF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F1ECEBD-C898-D254-AD4F-FBB224B8D0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5497501-2F42-BC33-1BF1-7E07936A328D}"/>
              </a:ext>
            </a:extLst>
          </p:cNvPr>
          <p:cNvSpPr>
            <a:spLocks noGrp="1"/>
          </p:cNvSpPr>
          <p:nvPr>
            <p:ph type="dt" sz="half" idx="10"/>
          </p:nvPr>
        </p:nvSpPr>
        <p:spPr/>
        <p:txBody>
          <a:bodyPr/>
          <a:lstStyle/>
          <a:p>
            <a:fld id="{816B651E-FDD7-BC44-99D2-AD52EE0F33A9}" type="datetimeFigureOut">
              <a:rPr lang="en-US" smtClean="0"/>
              <a:t>8/29/22</a:t>
            </a:fld>
            <a:endParaRPr lang="en-US"/>
          </a:p>
        </p:txBody>
      </p:sp>
      <p:sp>
        <p:nvSpPr>
          <p:cNvPr id="5" name="Footer Placeholder 4">
            <a:extLst>
              <a:ext uri="{FF2B5EF4-FFF2-40B4-BE49-F238E27FC236}">
                <a16:creationId xmlns:a16="http://schemas.microsoft.com/office/drawing/2014/main" id="{ED18ED7A-70EF-DB7F-9342-8E73ACD2DA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47F3C0-340A-5301-1082-7CB9932F4A8E}"/>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4274088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DCF7-22A6-1BF9-0BCB-16FD5308EB5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3D354A3-8F6E-D0CE-A164-D30DB877A93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4AB8C43-F93B-DDA1-1A4D-C3779A0B0A21}"/>
              </a:ext>
            </a:extLst>
          </p:cNvPr>
          <p:cNvSpPr>
            <a:spLocks noGrp="1"/>
          </p:cNvSpPr>
          <p:nvPr>
            <p:ph type="dt" sz="half" idx="10"/>
          </p:nvPr>
        </p:nvSpPr>
        <p:spPr/>
        <p:txBody>
          <a:bodyPr/>
          <a:lstStyle/>
          <a:p>
            <a:fld id="{816B651E-FDD7-BC44-99D2-AD52EE0F33A9}" type="datetimeFigureOut">
              <a:rPr lang="en-US" smtClean="0"/>
              <a:t>8/29/22</a:t>
            </a:fld>
            <a:endParaRPr lang="en-US"/>
          </a:p>
        </p:txBody>
      </p:sp>
      <p:sp>
        <p:nvSpPr>
          <p:cNvPr id="5" name="Footer Placeholder 4">
            <a:extLst>
              <a:ext uri="{FF2B5EF4-FFF2-40B4-BE49-F238E27FC236}">
                <a16:creationId xmlns:a16="http://schemas.microsoft.com/office/drawing/2014/main" id="{F78A2D7D-5D0E-9F90-CF50-B0B85EDFB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EB0566-0D4E-440E-159F-66772C9311BC}"/>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91953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3E3769-040D-EACD-FF4D-80CF85D6B3B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C76C8CE-1DA6-C3EB-65CF-A3FC8A40DE8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0CBED72-DCF9-1053-66B5-53455632F268}"/>
              </a:ext>
            </a:extLst>
          </p:cNvPr>
          <p:cNvSpPr>
            <a:spLocks noGrp="1"/>
          </p:cNvSpPr>
          <p:nvPr>
            <p:ph type="dt" sz="half" idx="10"/>
          </p:nvPr>
        </p:nvSpPr>
        <p:spPr/>
        <p:txBody>
          <a:bodyPr/>
          <a:lstStyle/>
          <a:p>
            <a:fld id="{816B651E-FDD7-BC44-99D2-AD52EE0F33A9}" type="datetimeFigureOut">
              <a:rPr lang="en-US" smtClean="0"/>
              <a:t>8/29/22</a:t>
            </a:fld>
            <a:endParaRPr lang="en-US"/>
          </a:p>
        </p:txBody>
      </p:sp>
      <p:sp>
        <p:nvSpPr>
          <p:cNvPr id="5" name="Footer Placeholder 4">
            <a:extLst>
              <a:ext uri="{FF2B5EF4-FFF2-40B4-BE49-F238E27FC236}">
                <a16:creationId xmlns:a16="http://schemas.microsoft.com/office/drawing/2014/main" id="{899EC182-3354-11B4-50BF-F27C0BB012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92608-5B91-E941-2863-BE51FF81E77D}"/>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2751657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C835D-B612-5700-AAEA-FBA366711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94BC2B2-08CC-3A12-877F-A1B979926A5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F909162-BB27-39F6-3DD5-092DE4137483}"/>
              </a:ext>
            </a:extLst>
          </p:cNvPr>
          <p:cNvSpPr>
            <a:spLocks noGrp="1"/>
          </p:cNvSpPr>
          <p:nvPr>
            <p:ph type="dt" sz="half" idx="10"/>
          </p:nvPr>
        </p:nvSpPr>
        <p:spPr/>
        <p:txBody>
          <a:bodyPr/>
          <a:lstStyle/>
          <a:p>
            <a:fld id="{816B651E-FDD7-BC44-99D2-AD52EE0F33A9}" type="datetimeFigureOut">
              <a:rPr lang="en-US" smtClean="0"/>
              <a:t>8/29/22</a:t>
            </a:fld>
            <a:endParaRPr lang="en-US"/>
          </a:p>
        </p:txBody>
      </p:sp>
      <p:sp>
        <p:nvSpPr>
          <p:cNvPr id="5" name="Footer Placeholder 4">
            <a:extLst>
              <a:ext uri="{FF2B5EF4-FFF2-40B4-BE49-F238E27FC236}">
                <a16:creationId xmlns:a16="http://schemas.microsoft.com/office/drawing/2014/main" id="{678DC6AC-2B23-AD11-59AB-8151960192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BFBF0-332D-07CB-1D2E-C89971AD8BB0}"/>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3522199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58020-00BF-A480-12CE-3D0E350805D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7038B75-4E06-2988-12EC-2AC7FDBCB3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685160B-96D2-1702-15F2-D6775B1D3163}"/>
              </a:ext>
            </a:extLst>
          </p:cNvPr>
          <p:cNvSpPr>
            <a:spLocks noGrp="1"/>
          </p:cNvSpPr>
          <p:nvPr>
            <p:ph type="dt" sz="half" idx="10"/>
          </p:nvPr>
        </p:nvSpPr>
        <p:spPr/>
        <p:txBody>
          <a:bodyPr/>
          <a:lstStyle/>
          <a:p>
            <a:fld id="{816B651E-FDD7-BC44-99D2-AD52EE0F33A9}" type="datetimeFigureOut">
              <a:rPr lang="en-US" smtClean="0"/>
              <a:t>8/29/22</a:t>
            </a:fld>
            <a:endParaRPr lang="en-US"/>
          </a:p>
        </p:txBody>
      </p:sp>
      <p:sp>
        <p:nvSpPr>
          <p:cNvPr id="5" name="Footer Placeholder 4">
            <a:extLst>
              <a:ext uri="{FF2B5EF4-FFF2-40B4-BE49-F238E27FC236}">
                <a16:creationId xmlns:a16="http://schemas.microsoft.com/office/drawing/2014/main" id="{DCE23907-A590-7BC6-90A5-6DFFAF0A13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172415-9260-DBED-02B3-6B6B5F9080CA}"/>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918514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8D202-13C0-2414-0624-1C0C9D8E00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C43161F-E9A0-21B0-D30E-C1DFC597E53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432637B-9F15-AF32-B70D-683AC473F80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CA9B6B9-5E22-A459-E4E2-9036F76FE354}"/>
              </a:ext>
            </a:extLst>
          </p:cNvPr>
          <p:cNvSpPr>
            <a:spLocks noGrp="1"/>
          </p:cNvSpPr>
          <p:nvPr>
            <p:ph type="dt" sz="half" idx="10"/>
          </p:nvPr>
        </p:nvSpPr>
        <p:spPr/>
        <p:txBody>
          <a:bodyPr/>
          <a:lstStyle/>
          <a:p>
            <a:fld id="{816B651E-FDD7-BC44-99D2-AD52EE0F33A9}" type="datetimeFigureOut">
              <a:rPr lang="en-US" smtClean="0"/>
              <a:t>8/29/22</a:t>
            </a:fld>
            <a:endParaRPr lang="en-US"/>
          </a:p>
        </p:txBody>
      </p:sp>
      <p:sp>
        <p:nvSpPr>
          <p:cNvPr id="6" name="Footer Placeholder 5">
            <a:extLst>
              <a:ext uri="{FF2B5EF4-FFF2-40B4-BE49-F238E27FC236}">
                <a16:creationId xmlns:a16="http://schemas.microsoft.com/office/drawing/2014/main" id="{68789145-8E91-FE07-A653-31E3D45C3D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A13463-DC8B-8E99-A14B-E99FAB409202}"/>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146585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77AC-A5A9-D762-23A5-52A821431EA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797D38B-C24D-429B-927B-64D7405590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EDB42C3-79B4-F960-748D-B823D2FE7D0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B556D0D-5EBF-B127-5B2E-978E0B75E1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D067ECF-719B-11B4-F619-99770FE5375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06F760C-C0E5-2D43-130E-5AD1DBF55D65}"/>
              </a:ext>
            </a:extLst>
          </p:cNvPr>
          <p:cNvSpPr>
            <a:spLocks noGrp="1"/>
          </p:cNvSpPr>
          <p:nvPr>
            <p:ph type="dt" sz="half" idx="10"/>
          </p:nvPr>
        </p:nvSpPr>
        <p:spPr/>
        <p:txBody>
          <a:bodyPr/>
          <a:lstStyle/>
          <a:p>
            <a:fld id="{816B651E-FDD7-BC44-99D2-AD52EE0F33A9}" type="datetimeFigureOut">
              <a:rPr lang="en-US" smtClean="0"/>
              <a:t>8/29/22</a:t>
            </a:fld>
            <a:endParaRPr lang="en-US"/>
          </a:p>
        </p:txBody>
      </p:sp>
      <p:sp>
        <p:nvSpPr>
          <p:cNvPr id="8" name="Footer Placeholder 7">
            <a:extLst>
              <a:ext uri="{FF2B5EF4-FFF2-40B4-BE49-F238E27FC236}">
                <a16:creationId xmlns:a16="http://schemas.microsoft.com/office/drawing/2014/main" id="{731BA997-0446-9D14-B5F5-0A63E0DA29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17B694-14F5-8832-CF2D-B9C13A623800}"/>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2896619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D581-EAE8-3783-54AC-54D47FF78D8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FEE1D02-D08D-0F7A-15BA-BAFADC829546}"/>
              </a:ext>
            </a:extLst>
          </p:cNvPr>
          <p:cNvSpPr>
            <a:spLocks noGrp="1"/>
          </p:cNvSpPr>
          <p:nvPr>
            <p:ph type="dt" sz="half" idx="10"/>
          </p:nvPr>
        </p:nvSpPr>
        <p:spPr/>
        <p:txBody>
          <a:bodyPr/>
          <a:lstStyle/>
          <a:p>
            <a:fld id="{816B651E-FDD7-BC44-99D2-AD52EE0F33A9}" type="datetimeFigureOut">
              <a:rPr lang="en-US" smtClean="0"/>
              <a:t>8/29/22</a:t>
            </a:fld>
            <a:endParaRPr lang="en-US"/>
          </a:p>
        </p:txBody>
      </p:sp>
      <p:sp>
        <p:nvSpPr>
          <p:cNvPr id="4" name="Footer Placeholder 3">
            <a:extLst>
              <a:ext uri="{FF2B5EF4-FFF2-40B4-BE49-F238E27FC236}">
                <a16:creationId xmlns:a16="http://schemas.microsoft.com/office/drawing/2014/main" id="{9D4FFA78-BE55-0DDA-5D7B-54868EBE54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0A66A9-329D-A793-3C1B-F8DE123AB68A}"/>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3287287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53DA30-6C74-1E4A-5D20-8CD72C84709F}"/>
              </a:ext>
            </a:extLst>
          </p:cNvPr>
          <p:cNvSpPr>
            <a:spLocks noGrp="1"/>
          </p:cNvSpPr>
          <p:nvPr>
            <p:ph type="dt" sz="half" idx="10"/>
          </p:nvPr>
        </p:nvSpPr>
        <p:spPr/>
        <p:txBody>
          <a:bodyPr/>
          <a:lstStyle/>
          <a:p>
            <a:fld id="{816B651E-FDD7-BC44-99D2-AD52EE0F33A9}" type="datetimeFigureOut">
              <a:rPr lang="en-US" smtClean="0"/>
              <a:t>8/29/22</a:t>
            </a:fld>
            <a:endParaRPr lang="en-US"/>
          </a:p>
        </p:txBody>
      </p:sp>
      <p:sp>
        <p:nvSpPr>
          <p:cNvPr id="3" name="Footer Placeholder 2">
            <a:extLst>
              <a:ext uri="{FF2B5EF4-FFF2-40B4-BE49-F238E27FC236}">
                <a16:creationId xmlns:a16="http://schemas.microsoft.com/office/drawing/2014/main" id="{F080B2DB-E10D-9239-394D-8A49767312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5CFE57-57FC-1103-D497-FC752A671966}"/>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3436823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D5B7C-CCCB-AC37-C7EE-2F288C27CAA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F67590B-FC8B-822A-1E12-017B8884CD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7A989D8-4053-5E36-39F8-F136639A83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366426-BC04-0073-C552-92A8D64B38FD}"/>
              </a:ext>
            </a:extLst>
          </p:cNvPr>
          <p:cNvSpPr>
            <a:spLocks noGrp="1"/>
          </p:cNvSpPr>
          <p:nvPr>
            <p:ph type="dt" sz="half" idx="10"/>
          </p:nvPr>
        </p:nvSpPr>
        <p:spPr/>
        <p:txBody>
          <a:bodyPr/>
          <a:lstStyle/>
          <a:p>
            <a:fld id="{816B651E-FDD7-BC44-99D2-AD52EE0F33A9}" type="datetimeFigureOut">
              <a:rPr lang="en-US" smtClean="0"/>
              <a:t>8/29/22</a:t>
            </a:fld>
            <a:endParaRPr lang="en-US"/>
          </a:p>
        </p:txBody>
      </p:sp>
      <p:sp>
        <p:nvSpPr>
          <p:cNvPr id="6" name="Footer Placeholder 5">
            <a:extLst>
              <a:ext uri="{FF2B5EF4-FFF2-40B4-BE49-F238E27FC236}">
                <a16:creationId xmlns:a16="http://schemas.microsoft.com/office/drawing/2014/main" id="{2EC811DC-D68F-2959-793D-81B6826FFF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70B746-817C-79DD-42A0-5520CC91BCA6}"/>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1555367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C8815-E94D-FDAF-27DF-30827A6684C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16D5D77-F795-B735-101F-B3C5AD631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1FCF73-A1BD-018D-E9ED-1F384F8E58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F9E4D6-65B3-835F-32A1-BDB5FFD9276B}"/>
              </a:ext>
            </a:extLst>
          </p:cNvPr>
          <p:cNvSpPr>
            <a:spLocks noGrp="1"/>
          </p:cNvSpPr>
          <p:nvPr>
            <p:ph type="dt" sz="half" idx="10"/>
          </p:nvPr>
        </p:nvSpPr>
        <p:spPr/>
        <p:txBody>
          <a:bodyPr/>
          <a:lstStyle/>
          <a:p>
            <a:fld id="{816B651E-FDD7-BC44-99D2-AD52EE0F33A9}" type="datetimeFigureOut">
              <a:rPr lang="en-US" smtClean="0"/>
              <a:t>8/29/22</a:t>
            </a:fld>
            <a:endParaRPr lang="en-US"/>
          </a:p>
        </p:txBody>
      </p:sp>
      <p:sp>
        <p:nvSpPr>
          <p:cNvPr id="6" name="Footer Placeholder 5">
            <a:extLst>
              <a:ext uri="{FF2B5EF4-FFF2-40B4-BE49-F238E27FC236}">
                <a16:creationId xmlns:a16="http://schemas.microsoft.com/office/drawing/2014/main" id="{B405D2F2-02CA-AE56-706B-8A49A361BD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1F76AB-21F1-6740-9744-E49D5B10EEB5}"/>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2369006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873128-B7B8-4A22-9B3C-0115D94174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EA87941-0CE6-764E-C7DE-7A15D8B77E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EF6B628-E9BE-3C23-3239-1695E2E8D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6B651E-FDD7-BC44-99D2-AD52EE0F33A9}" type="datetimeFigureOut">
              <a:rPr lang="en-US" smtClean="0"/>
              <a:t>8/29/22</a:t>
            </a:fld>
            <a:endParaRPr lang="en-US"/>
          </a:p>
        </p:txBody>
      </p:sp>
      <p:sp>
        <p:nvSpPr>
          <p:cNvPr id="5" name="Footer Placeholder 4">
            <a:extLst>
              <a:ext uri="{FF2B5EF4-FFF2-40B4-BE49-F238E27FC236}">
                <a16:creationId xmlns:a16="http://schemas.microsoft.com/office/drawing/2014/main" id="{0560D32B-072E-EB61-235A-F936FB7DFB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6F808A-051F-B607-75A3-DF37F3D640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8DC73A-305D-2C4F-A2FD-B726892D2844}" type="slidenum">
              <a:rPr lang="en-US" smtClean="0"/>
              <a:t>‹#›</a:t>
            </a:fld>
            <a:endParaRPr lang="en-US"/>
          </a:p>
        </p:txBody>
      </p:sp>
    </p:spTree>
    <p:extLst>
      <p:ext uri="{BB962C8B-B14F-4D97-AF65-F5344CB8AC3E}">
        <p14:creationId xmlns:p14="http://schemas.microsoft.com/office/powerpoint/2010/main" val="2083722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gif"/><Relationship Id="rId3" Type="http://schemas.openxmlformats.org/officeDocument/2006/relationships/notesSlide" Target="../notesSlides/notesSlide1.xml"/><Relationship Id="rId7" Type="http://schemas.openxmlformats.org/officeDocument/2006/relationships/image" Target="../media/image2.png"/><Relationship Id="rId12" Type="http://schemas.openxmlformats.org/officeDocument/2006/relationships/image" Target="../media/image7.gif"/><Relationship Id="rId2" Type="http://schemas.openxmlformats.org/officeDocument/2006/relationships/slideLayout" Target="../slideLayouts/slideLayout4.xml"/><Relationship Id="rId1" Type="http://schemas.openxmlformats.org/officeDocument/2006/relationships/themeOverride" Target="../theme/themeOverride1.xml"/><Relationship Id="rId6" Type="http://schemas.openxmlformats.org/officeDocument/2006/relationships/hyperlink" Target="https://github.com/mayankchugh1977" TargetMode="External"/><Relationship Id="rId11" Type="http://schemas.openxmlformats.org/officeDocument/2006/relationships/image" Target="../media/image6.png"/><Relationship Id="rId5" Type="http://schemas.openxmlformats.org/officeDocument/2006/relationships/hyperlink" Target="http://www.linkedin.com/in/mchugh44" TargetMode="External"/><Relationship Id="rId10" Type="http://schemas.openxmlformats.org/officeDocument/2006/relationships/image" Target="../media/image5.png"/><Relationship Id="rId4" Type="http://schemas.openxmlformats.org/officeDocument/2006/relationships/image" Target="../media/image1.jpe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4.xml"/><Relationship Id="rId1" Type="http://schemas.openxmlformats.org/officeDocument/2006/relationships/themeOverride" Target="../theme/themeOverride2.xml"/><Relationship Id="rId5" Type="http://schemas.openxmlformats.org/officeDocument/2006/relationships/image" Target="../media/image15.emf"/><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slideLayout" Target="../slideLayouts/slideLayout4.xml"/><Relationship Id="rId1" Type="http://schemas.openxmlformats.org/officeDocument/2006/relationships/themeOverride" Target="../theme/themeOverride3.xml"/><Relationship Id="rId6" Type="http://schemas.openxmlformats.org/officeDocument/2006/relationships/image" Target="../media/image15.emf"/><Relationship Id="rId5" Type="http://schemas.openxmlformats.org/officeDocument/2006/relationships/image" Target="../media/image25.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6" name="Picture 15" descr="A person wearing glasses&#10;&#10;Description automatically generated with medium confidence">
            <a:extLst>
              <a:ext uri="{FF2B5EF4-FFF2-40B4-BE49-F238E27FC236}">
                <a16:creationId xmlns:a16="http://schemas.microsoft.com/office/drawing/2014/main" id="{B303859D-9B12-1727-D3C4-DA3F521EADCF}"/>
              </a:ext>
            </a:extLst>
          </p:cNvPr>
          <p:cNvPicPr>
            <a:picLocks noChangeAspect="1"/>
          </p:cNvPicPr>
          <p:nvPr/>
        </p:nvPicPr>
        <p:blipFill rotWithShape="1">
          <a:blip r:embed="rId4"/>
          <a:srcRect t="750" b="24250"/>
          <a:stretch/>
        </p:blipFill>
        <p:spPr>
          <a:xfrm>
            <a:off x="5039947" y="81818"/>
            <a:ext cx="1179252" cy="1028963"/>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effectLst>
            <a:outerShdw blurRad="50800" dist="38100" dir="2700000" algn="tl" rotWithShape="0">
              <a:prstClr val="black">
                <a:alpha val="28651"/>
              </a:prstClr>
            </a:outerShdw>
          </a:effectLst>
          <a:scene3d>
            <a:camera prst="orthographicFront"/>
            <a:lightRig rig="contrasting" dir="t">
              <a:rot lat="0" lon="0" rev="3000000"/>
            </a:lightRig>
          </a:scene3d>
          <a:sp3d contourW="7620">
            <a:bevelT w="95250" h="31750"/>
            <a:contourClr>
              <a:srgbClr val="333333"/>
            </a:contourClr>
          </a:sp3d>
        </p:spPr>
      </p:pic>
      <p:sp>
        <p:nvSpPr>
          <p:cNvPr id="17" name="Title 1">
            <a:extLst>
              <a:ext uri="{FF2B5EF4-FFF2-40B4-BE49-F238E27FC236}">
                <a16:creationId xmlns:a16="http://schemas.microsoft.com/office/drawing/2014/main" id="{0EDDE0B2-0A35-CBB8-4649-194CD444C23B}"/>
              </a:ext>
            </a:extLst>
          </p:cNvPr>
          <p:cNvSpPr txBox="1">
            <a:spLocks/>
          </p:cNvSpPr>
          <p:nvPr/>
        </p:nvSpPr>
        <p:spPr>
          <a:xfrm>
            <a:off x="6595170" y="321113"/>
            <a:ext cx="2596088" cy="394653"/>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t>Mayank </a:t>
            </a:r>
            <a:r>
              <a:rPr lang="en-US" sz="2400" b="1" dirty="0" err="1"/>
              <a:t>Chugh</a:t>
            </a:r>
            <a:endParaRPr lang="en-US" sz="2400" b="1" dirty="0"/>
          </a:p>
        </p:txBody>
      </p:sp>
      <p:sp>
        <p:nvSpPr>
          <p:cNvPr id="23" name="TextBox 22">
            <a:extLst>
              <a:ext uri="{FF2B5EF4-FFF2-40B4-BE49-F238E27FC236}">
                <a16:creationId xmlns:a16="http://schemas.microsoft.com/office/drawing/2014/main" id="{741594F9-1614-9883-CC27-2203AC0744E7}"/>
              </a:ext>
            </a:extLst>
          </p:cNvPr>
          <p:cNvSpPr txBox="1"/>
          <p:nvPr/>
        </p:nvSpPr>
        <p:spPr>
          <a:xfrm>
            <a:off x="9572077" y="0"/>
            <a:ext cx="2618691" cy="415498"/>
          </a:xfrm>
          <a:prstGeom prst="rect">
            <a:avLst/>
          </a:prstGeom>
          <a:noFill/>
        </p:spPr>
        <p:txBody>
          <a:bodyPr wrap="square">
            <a:spAutoFit/>
          </a:bodyPr>
          <a:lstStyle/>
          <a:p>
            <a:r>
              <a:rPr lang="en-HK" sz="1050" dirty="0"/>
              <a:t>LinkedIn:</a:t>
            </a:r>
            <a:r>
              <a:rPr lang="en-HK" sz="1050" u="sng" dirty="0"/>
              <a:t> </a:t>
            </a:r>
            <a:r>
              <a:rPr lang="en-HK" sz="1050" dirty="0">
                <a:hlinkClick r:id="rId5"/>
              </a:rPr>
              <a:t>www.linkedin.com/in/mchugh44</a:t>
            </a:r>
            <a:r>
              <a:rPr lang="en-HK" sz="1050" dirty="0"/>
              <a:t> </a:t>
            </a:r>
          </a:p>
          <a:p>
            <a:r>
              <a:rPr lang="en-HK" sz="1050" dirty="0"/>
              <a:t>Git: </a:t>
            </a:r>
            <a:r>
              <a:rPr lang="en-HK" sz="1050" u="sng" dirty="0">
                <a:hlinkClick r:id="rId6"/>
              </a:rPr>
              <a:t>https://github.com/mayankchugh1977</a:t>
            </a:r>
            <a:endParaRPr lang="en-HK" sz="1050" u="sng" dirty="0"/>
          </a:p>
        </p:txBody>
      </p:sp>
      <p:sp>
        <p:nvSpPr>
          <p:cNvPr id="25" name="Content Placeholder 13">
            <a:extLst>
              <a:ext uri="{FF2B5EF4-FFF2-40B4-BE49-F238E27FC236}">
                <a16:creationId xmlns:a16="http://schemas.microsoft.com/office/drawing/2014/main" id="{5E86A172-CC2C-521C-6BE6-A566CE1EB0B6}"/>
              </a:ext>
            </a:extLst>
          </p:cNvPr>
          <p:cNvSpPr txBox="1">
            <a:spLocks/>
          </p:cNvSpPr>
          <p:nvPr/>
        </p:nvSpPr>
        <p:spPr>
          <a:xfrm>
            <a:off x="11301" y="2321823"/>
            <a:ext cx="12221930" cy="85247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just">
              <a:spcBef>
                <a:spcPts val="0"/>
              </a:spcBef>
              <a:buNone/>
            </a:pPr>
            <a:r>
              <a:rPr lang="en-HK" sz="1400" b="1" dirty="0"/>
              <a:t>Cloud Services: </a:t>
            </a:r>
            <a:r>
              <a:rPr lang="en-HK" sz="1400" dirty="0"/>
              <a:t>AWS</a:t>
            </a:r>
            <a:r>
              <a:rPr lang="en-US" sz="1400" dirty="0"/>
              <a:t>; </a:t>
            </a:r>
            <a:r>
              <a:rPr lang="en-HK" sz="1400" b="1" dirty="0"/>
              <a:t>DevOps:</a:t>
            </a:r>
            <a:r>
              <a:rPr lang="en-HK" sz="1400" dirty="0"/>
              <a:t> GIT, Jenkins pipeline, AWS CI/CD pipeline, Ansible, Containers, K8S, Terraform; </a:t>
            </a:r>
            <a:r>
              <a:rPr lang="en-HK" sz="1400" b="1" dirty="0"/>
              <a:t>Languages</a:t>
            </a:r>
            <a:r>
              <a:rPr lang="en-HK" sz="1400" dirty="0"/>
              <a:t>: Java / J2EE, EJB, Spring Boot, JavaScript, Struts 1.x MVC, Python;</a:t>
            </a:r>
            <a:r>
              <a:rPr lang="en-US" sz="1400" dirty="0"/>
              <a:t> </a:t>
            </a:r>
            <a:r>
              <a:rPr lang="en-HK" sz="1400" b="1" dirty="0"/>
              <a:t>Databases</a:t>
            </a:r>
            <a:r>
              <a:rPr lang="en-HK" sz="1400" dirty="0"/>
              <a:t>: Oracle, </a:t>
            </a:r>
            <a:r>
              <a:rPr lang="en-HK" sz="1400" dirty="0" err="1"/>
              <a:t>MySql</a:t>
            </a:r>
            <a:r>
              <a:rPr lang="en-HK" sz="1400" dirty="0"/>
              <a:t>; </a:t>
            </a:r>
            <a:r>
              <a:rPr lang="en-HK" sz="1400" b="1" dirty="0"/>
              <a:t>Reporting tools</a:t>
            </a:r>
            <a:r>
              <a:rPr lang="en-HK" sz="1400" dirty="0"/>
              <a:t>: iReport, Jasper Report; </a:t>
            </a:r>
            <a:r>
              <a:rPr lang="en-HK" sz="1400" b="1" dirty="0"/>
              <a:t>Version Control: </a:t>
            </a:r>
            <a:r>
              <a:rPr lang="en-HK" sz="1400" dirty="0"/>
              <a:t>GIT, SVN, VSS; </a:t>
            </a:r>
            <a:r>
              <a:rPr lang="en-HK" sz="1400" b="1" dirty="0"/>
              <a:t>Web Services</a:t>
            </a:r>
            <a:r>
              <a:rPr lang="en-HK" sz="1400" dirty="0"/>
              <a:t>: SOAP, Rest API Development; </a:t>
            </a:r>
            <a:r>
              <a:rPr lang="en-HK" sz="1400" b="1" dirty="0"/>
              <a:t>Management Tool</a:t>
            </a:r>
            <a:r>
              <a:rPr lang="en-HK" sz="1400" dirty="0"/>
              <a:t>: JIRA, Confluence; Maximo, Bugzilla;</a:t>
            </a:r>
            <a:r>
              <a:rPr lang="en-US" sz="1400" dirty="0"/>
              <a:t> </a:t>
            </a:r>
            <a:r>
              <a:rPr lang="en-HK" sz="1400" b="1" dirty="0"/>
              <a:t>Machine Learning: </a:t>
            </a:r>
            <a:r>
              <a:rPr lang="en-HK" sz="1400" dirty="0"/>
              <a:t>Supervised Learning – Linear/Logistic Regression, Decision Tree, Random Forrest Tree; </a:t>
            </a:r>
            <a:r>
              <a:rPr lang="en-HK" sz="1400" b="1" dirty="0"/>
              <a:t>Operating Systems:</a:t>
            </a:r>
            <a:r>
              <a:rPr lang="en-HK" sz="1400" dirty="0"/>
              <a:t> Windows (XP, 10), </a:t>
            </a:r>
            <a:r>
              <a:rPr lang="en-HK" sz="1400" dirty="0" err="1"/>
              <a:t>Lunix</a:t>
            </a:r>
            <a:r>
              <a:rPr lang="en-HK" sz="1400" dirty="0"/>
              <a:t> and Ubuntu; </a:t>
            </a:r>
            <a:r>
              <a:rPr lang="en-HK" sz="1400" b="1" dirty="0"/>
              <a:t>Methodologies</a:t>
            </a:r>
            <a:r>
              <a:rPr lang="en-HK" sz="1400" dirty="0"/>
              <a:t>: Agile, Waterfall Model </a:t>
            </a:r>
            <a:endParaRPr lang="en-US" sz="1400" dirty="0"/>
          </a:p>
        </p:txBody>
      </p:sp>
      <p:sp>
        <p:nvSpPr>
          <p:cNvPr id="26" name="Content Placeholder 13">
            <a:extLst>
              <a:ext uri="{FF2B5EF4-FFF2-40B4-BE49-F238E27FC236}">
                <a16:creationId xmlns:a16="http://schemas.microsoft.com/office/drawing/2014/main" id="{FFE59981-997F-EB06-DEB0-3FEC97FFFB29}"/>
              </a:ext>
            </a:extLst>
          </p:cNvPr>
          <p:cNvSpPr txBox="1">
            <a:spLocks/>
          </p:cNvSpPr>
          <p:nvPr/>
        </p:nvSpPr>
        <p:spPr>
          <a:xfrm>
            <a:off x="20079" y="1189231"/>
            <a:ext cx="12148304" cy="299900"/>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6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Skills</a:t>
            </a:r>
          </a:p>
        </p:txBody>
      </p:sp>
      <p:sp>
        <p:nvSpPr>
          <p:cNvPr id="28" name="Content Placeholder 13">
            <a:extLst>
              <a:ext uri="{FF2B5EF4-FFF2-40B4-BE49-F238E27FC236}">
                <a16:creationId xmlns:a16="http://schemas.microsoft.com/office/drawing/2014/main" id="{57432FE2-6A71-6039-AF51-D1E1C0545104}"/>
              </a:ext>
            </a:extLst>
          </p:cNvPr>
          <p:cNvSpPr txBox="1">
            <a:spLocks/>
          </p:cNvSpPr>
          <p:nvPr/>
        </p:nvSpPr>
        <p:spPr>
          <a:xfrm>
            <a:off x="11301" y="4975886"/>
            <a:ext cx="6019800" cy="934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endParaRPr lang="en-US" sz="1000" dirty="0"/>
          </a:p>
        </p:txBody>
      </p:sp>
      <p:sp>
        <p:nvSpPr>
          <p:cNvPr id="36" name="Content Placeholder 13">
            <a:extLst>
              <a:ext uri="{FF2B5EF4-FFF2-40B4-BE49-F238E27FC236}">
                <a16:creationId xmlns:a16="http://schemas.microsoft.com/office/drawing/2014/main" id="{732EF027-BC1C-37CF-2DBC-9A2079473128}"/>
              </a:ext>
            </a:extLst>
          </p:cNvPr>
          <p:cNvSpPr txBox="1">
            <a:spLocks/>
          </p:cNvSpPr>
          <p:nvPr/>
        </p:nvSpPr>
        <p:spPr>
          <a:xfrm>
            <a:off x="3881" y="1501671"/>
            <a:ext cx="12180699" cy="6519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HK" sz="1400" dirty="0"/>
              <a:t>Project lifecycle management; Project manager supervision; Architecture Change Management; Migration Planning; Release management; Technical project planning; Project requirements analysis; Build technical teams; Technical documentation understanding; Solution Technical architecture (Application + Cloud); Security Designs/Patterns; Project scheduling and budgeting; Custom software development and database design; System migration/integration; Quality assurance</a:t>
            </a:r>
            <a:endParaRPr lang="en-US" sz="1400" dirty="0"/>
          </a:p>
        </p:txBody>
      </p:sp>
      <p:sp>
        <p:nvSpPr>
          <p:cNvPr id="37" name="Content Placeholder 13">
            <a:extLst>
              <a:ext uri="{FF2B5EF4-FFF2-40B4-BE49-F238E27FC236}">
                <a16:creationId xmlns:a16="http://schemas.microsoft.com/office/drawing/2014/main" id="{FD57F944-A566-422E-0E86-14518E6CBE09}"/>
              </a:ext>
            </a:extLst>
          </p:cNvPr>
          <p:cNvSpPr txBox="1">
            <a:spLocks/>
          </p:cNvSpPr>
          <p:nvPr/>
        </p:nvSpPr>
        <p:spPr>
          <a:xfrm>
            <a:off x="-3006" y="2214881"/>
            <a:ext cx="12171389" cy="45719"/>
          </a:xfrm>
          <a:prstGeom prst="rect">
            <a:avLst/>
          </a:prstGeom>
          <a:solidFill>
            <a:schemeClr val="tx1"/>
          </a:solidFill>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2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dirty="0"/>
          </a:p>
        </p:txBody>
      </p:sp>
      <p:grpSp>
        <p:nvGrpSpPr>
          <p:cNvPr id="21" name="Group 20">
            <a:extLst>
              <a:ext uri="{FF2B5EF4-FFF2-40B4-BE49-F238E27FC236}">
                <a16:creationId xmlns:a16="http://schemas.microsoft.com/office/drawing/2014/main" id="{42274B55-42CB-1E54-D568-C87FADE0D6E9}"/>
              </a:ext>
            </a:extLst>
          </p:cNvPr>
          <p:cNvGrpSpPr/>
          <p:nvPr/>
        </p:nvGrpSpPr>
        <p:grpSpPr>
          <a:xfrm>
            <a:off x="34334" y="118674"/>
            <a:ext cx="4506002" cy="655518"/>
            <a:chOff x="6572956" y="391890"/>
            <a:chExt cx="4506002" cy="655518"/>
          </a:xfrm>
        </p:grpSpPr>
        <p:pic>
          <p:nvPicPr>
            <p:cNvPr id="8" name="Picture 7">
              <a:extLst>
                <a:ext uri="{FF2B5EF4-FFF2-40B4-BE49-F238E27FC236}">
                  <a16:creationId xmlns:a16="http://schemas.microsoft.com/office/drawing/2014/main" id="{F8736DD0-B3B1-06C3-47B5-B64B9D476E32}"/>
                </a:ext>
              </a:extLst>
            </p:cNvPr>
            <p:cNvPicPr>
              <a:picLocks noChangeAspect="1"/>
            </p:cNvPicPr>
            <p:nvPr/>
          </p:nvPicPr>
          <p:blipFill>
            <a:blip r:embed="rId7"/>
            <a:stretch>
              <a:fillRect/>
            </a:stretch>
          </p:blipFill>
          <p:spPr>
            <a:xfrm>
              <a:off x="7250431" y="399516"/>
              <a:ext cx="541989" cy="589466"/>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9" name="Picture 8">
              <a:extLst>
                <a:ext uri="{FF2B5EF4-FFF2-40B4-BE49-F238E27FC236}">
                  <a16:creationId xmlns:a16="http://schemas.microsoft.com/office/drawing/2014/main" id="{92363677-0DC1-D296-28D2-580B847E11F4}"/>
                </a:ext>
              </a:extLst>
            </p:cNvPr>
            <p:cNvPicPr>
              <a:picLocks noChangeAspect="1"/>
            </p:cNvPicPr>
            <p:nvPr/>
          </p:nvPicPr>
          <p:blipFill>
            <a:blip r:embed="rId8"/>
            <a:stretch>
              <a:fillRect/>
            </a:stretch>
          </p:blipFill>
          <p:spPr>
            <a:xfrm>
              <a:off x="6572956" y="391890"/>
              <a:ext cx="541989" cy="589466"/>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10" name="Picture 9">
              <a:extLst>
                <a:ext uri="{FF2B5EF4-FFF2-40B4-BE49-F238E27FC236}">
                  <a16:creationId xmlns:a16="http://schemas.microsoft.com/office/drawing/2014/main" id="{0871DBAA-B532-D677-6A1B-2124048C84D9}"/>
                </a:ext>
              </a:extLst>
            </p:cNvPr>
            <p:cNvPicPr>
              <a:picLocks noChangeAspect="1"/>
            </p:cNvPicPr>
            <p:nvPr/>
          </p:nvPicPr>
          <p:blipFill>
            <a:blip r:embed="rId9"/>
            <a:stretch>
              <a:fillRect/>
            </a:stretch>
          </p:blipFill>
          <p:spPr>
            <a:xfrm>
              <a:off x="7889586" y="399516"/>
              <a:ext cx="541989" cy="589466"/>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11" name="Picture 10">
              <a:extLst>
                <a:ext uri="{FF2B5EF4-FFF2-40B4-BE49-F238E27FC236}">
                  <a16:creationId xmlns:a16="http://schemas.microsoft.com/office/drawing/2014/main" id="{C598CCD5-ADF7-1615-C335-BC014F7EF4FE}"/>
                </a:ext>
              </a:extLst>
            </p:cNvPr>
            <p:cNvPicPr>
              <a:picLocks noChangeAspect="1"/>
            </p:cNvPicPr>
            <p:nvPr/>
          </p:nvPicPr>
          <p:blipFill>
            <a:blip r:embed="rId10"/>
            <a:stretch>
              <a:fillRect/>
            </a:stretch>
          </p:blipFill>
          <p:spPr>
            <a:xfrm>
              <a:off x="8473284" y="457942"/>
              <a:ext cx="541989" cy="589466"/>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12" name="Picture 11">
              <a:extLst>
                <a:ext uri="{FF2B5EF4-FFF2-40B4-BE49-F238E27FC236}">
                  <a16:creationId xmlns:a16="http://schemas.microsoft.com/office/drawing/2014/main" id="{25E486A0-6A03-A8EB-9042-3A010DF4448B}"/>
                </a:ext>
              </a:extLst>
            </p:cNvPr>
            <p:cNvPicPr>
              <a:picLocks noChangeAspect="1"/>
            </p:cNvPicPr>
            <p:nvPr/>
          </p:nvPicPr>
          <p:blipFill>
            <a:blip r:embed="rId11"/>
            <a:stretch>
              <a:fillRect/>
            </a:stretch>
          </p:blipFill>
          <p:spPr>
            <a:xfrm>
              <a:off x="9097574" y="451455"/>
              <a:ext cx="429923" cy="589466"/>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15" name="Picture 14">
              <a:extLst>
                <a:ext uri="{FF2B5EF4-FFF2-40B4-BE49-F238E27FC236}">
                  <a16:creationId xmlns:a16="http://schemas.microsoft.com/office/drawing/2014/main" id="{6DAB8B86-20D9-95AD-76AE-9FDF0A492B39}"/>
                </a:ext>
              </a:extLst>
            </p:cNvPr>
            <p:cNvPicPr>
              <a:picLocks noChangeAspect="1"/>
            </p:cNvPicPr>
            <p:nvPr/>
          </p:nvPicPr>
          <p:blipFill>
            <a:blip r:embed="rId12"/>
            <a:stretch>
              <a:fillRect/>
            </a:stretch>
          </p:blipFill>
          <p:spPr>
            <a:xfrm>
              <a:off x="9674177" y="457942"/>
              <a:ext cx="541989" cy="589466"/>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18" name="Picture 17">
              <a:extLst>
                <a:ext uri="{FF2B5EF4-FFF2-40B4-BE49-F238E27FC236}">
                  <a16:creationId xmlns:a16="http://schemas.microsoft.com/office/drawing/2014/main" id="{A22F8A41-38CE-04AE-407E-E1FF64B5FC19}"/>
                </a:ext>
              </a:extLst>
            </p:cNvPr>
            <p:cNvPicPr>
              <a:picLocks noChangeAspect="1"/>
            </p:cNvPicPr>
            <p:nvPr/>
          </p:nvPicPr>
          <p:blipFill>
            <a:blip r:embed="rId13"/>
            <a:stretch>
              <a:fillRect/>
            </a:stretch>
          </p:blipFill>
          <p:spPr>
            <a:xfrm>
              <a:off x="10362846" y="457942"/>
              <a:ext cx="716112" cy="589466"/>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grpSp>
      <p:sp>
        <p:nvSpPr>
          <p:cNvPr id="13" name="Content Placeholder 13">
            <a:extLst>
              <a:ext uri="{FF2B5EF4-FFF2-40B4-BE49-F238E27FC236}">
                <a16:creationId xmlns:a16="http://schemas.microsoft.com/office/drawing/2014/main" id="{A5A5B3B2-AF01-3B70-982E-F1EC255C3A03}"/>
              </a:ext>
            </a:extLst>
          </p:cNvPr>
          <p:cNvSpPr txBox="1">
            <a:spLocks/>
          </p:cNvSpPr>
          <p:nvPr/>
        </p:nvSpPr>
        <p:spPr>
          <a:xfrm>
            <a:off x="-533" y="3616611"/>
            <a:ext cx="12168916" cy="3164797"/>
          </a:xfrm>
          <a:prstGeom prst="rect">
            <a:avLst/>
          </a:prstGeom>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spcBef>
                <a:spcPts val="0"/>
              </a:spcBef>
              <a:buNone/>
            </a:pPr>
            <a:r>
              <a:rPr lang="en-HK" sz="1400" dirty="0"/>
              <a:t>Client: </a:t>
            </a:r>
            <a:r>
              <a:rPr lang="en-HK" sz="1400" b="1" dirty="0"/>
              <a:t>CHANEL</a:t>
            </a:r>
          </a:p>
          <a:p>
            <a:pPr lvl="0" algn="just">
              <a:lnSpc>
                <a:spcPct val="110000"/>
              </a:lnSpc>
              <a:spcBef>
                <a:spcPts val="0"/>
              </a:spcBef>
            </a:pPr>
            <a:r>
              <a:rPr lang="en-HK" sz="1400" dirty="0"/>
              <a:t>Participated in Pre-sales activity for providing High availability, Fault tolerant and resilience application to the client. </a:t>
            </a:r>
          </a:p>
          <a:p>
            <a:pPr lvl="0" algn="just">
              <a:lnSpc>
                <a:spcPct val="110000"/>
              </a:lnSpc>
              <a:spcBef>
                <a:spcPts val="0"/>
              </a:spcBef>
            </a:pPr>
            <a:r>
              <a:rPr lang="en-HK" sz="1400" dirty="0"/>
              <a:t>Contributing as SME for application implementation and Azure cloud for accepted SLA, RPO and RTO.</a:t>
            </a:r>
          </a:p>
          <a:p>
            <a:pPr algn="just">
              <a:lnSpc>
                <a:spcPct val="110000"/>
              </a:lnSpc>
              <a:spcBef>
                <a:spcPts val="0"/>
              </a:spcBef>
            </a:pPr>
            <a:r>
              <a:rPr lang="en-HK" sz="1400" dirty="0"/>
              <a:t>Working closely with delivery head, fellow Architects and other members for delivering complete IT solutions. </a:t>
            </a:r>
          </a:p>
          <a:p>
            <a:pPr marL="0" indent="0" algn="just">
              <a:lnSpc>
                <a:spcPct val="110000"/>
              </a:lnSpc>
              <a:spcBef>
                <a:spcPts val="0"/>
              </a:spcBef>
              <a:buNone/>
            </a:pPr>
            <a:r>
              <a:rPr lang="en-HK" sz="1400" dirty="0"/>
              <a:t>Client: </a:t>
            </a:r>
            <a:r>
              <a:rPr lang="en-HK" sz="1400" b="1" dirty="0"/>
              <a:t>HSBC</a:t>
            </a:r>
          </a:p>
          <a:p>
            <a:pPr lvl="0" algn="just">
              <a:spcBef>
                <a:spcPts val="0"/>
              </a:spcBef>
            </a:pPr>
            <a:r>
              <a:rPr lang="en-HK" sz="1400" dirty="0"/>
              <a:t>Gathered project requirements for setting up application on Cloud through interactions, meetings, and walkthroughs with potential application users functional and non-functional requirements. </a:t>
            </a:r>
          </a:p>
          <a:p>
            <a:pPr lvl="0" algn="just">
              <a:spcBef>
                <a:spcPts val="0"/>
              </a:spcBef>
            </a:pPr>
            <a:r>
              <a:rPr lang="en-HK" sz="1400" dirty="0"/>
              <a:t>Server side API designing, Security Patterns designs decision and Providing AWS architecture for setting up AWS EKS cluster having Jenkins CI/CD pipeline.</a:t>
            </a:r>
          </a:p>
          <a:p>
            <a:pPr marL="0" indent="0" algn="just">
              <a:lnSpc>
                <a:spcPct val="110000"/>
              </a:lnSpc>
              <a:spcBef>
                <a:spcPts val="0"/>
              </a:spcBef>
              <a:buNone/>
            </a:pPr>
            <a:r>
              <a:rPr lang="en-HK" sz="1400" dirty="0"/>
              <a:t>Client: </a:t>
            </a:r>
            <a:r>
              <a:rPr lang="en-HK" sz="1400" b="1" dirty="0"/>
              <a:t>Cathay Pacific Cargo Terminal &amp; Asia Airfreight Terminal </a:t>
            </a:r>
          </a:p>
          <a:p>
            <a:pPr lvl="0" algn="just">
              <a:spcBef>
                <a:spcPts val="0"/>
              </a:spcBef>
            </a:pPr>
            <a:r>
              <a:rPr lang="en-HK" sz="1400" dirty="0"/>
              <a:t>Gathered project requirements (150+ of AAT and 35+ of CPSL) through interactions, meetings, and walkthroughs with potential application users to develop/design business requirements documents (BRD). Also, I created 55+ technical responses to Requests for Quotes (RFQs) for customers.</a:t>
            </a:r>
          </a:p>
          <a:p>
            <a:pPr lvl="0" algn="just">
              <a:spcBef>
                <a:spcPts val="0"/>
              </a:spcBef>
            </a:pPr>
            <a:r>
              <a:rPr lang="en-HK" sz="1400" dirty="0"/>
              <a:t>Successfully managed multimillion-dollar revenue accounts including focus on several Completed 15.5K days of works. I have managing releases during all phases of software development life cycle, from requirements analysis through system implementation for more than 2 enterprises projects. Worked closely with customers, internal staff and other stakeholders to determine planning, implementation and integration of system-oriented projects. System development of RESTful API for having interface with HKIA.</a:t>
            </a:r>
          </a:p>
        </p:txBody>
      </p:sp>
      <p:sp>
        <p:nvSpPr>
          <p:cNvPr id="20" name="Title 1">
            <a:extLst>
              <a:ext uri="{FF2B5EF4-FFF2-40B4-BE49-F238E27FC236}">
                <a16:creationId xmlns:a16="http://schemas.microsoft.com/office/drawing/2014/main" id="{069E242B-3EF8-14F4-7A79-D4604CA58359}"/>
              </a:ext>
            </a:extLst>
          </p:cNvPr>
          <p:cNvSpPr txBox="1">
            <a:spLocks/>
          </p:cNvSpPr>
          <p:nvPr/>
        </p:nvSpPr>
        <p:spPr>
          <a:xfrm>
            <a:off x="-13312" y="3193079"/>
            <a:ext cx="12191999" cy="404753"/>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lnSpcReduction="10000"/>
          </a:bodyPr>
          <a:lstStyle>
            <a:lvl1pPr algn="ctr">
              <a:lnSpc>
                <a:spcPct val="90000"/>
              </a:lnSpc>
              <a:spcBef>
                <a:spcPct val="0"/>
              </a:spcBef>
              <a:buNone/>
              <a:defRPr sz="24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Relevant Experience</a:t>
            </a:r>
          </a:p>
        </p:txBody>
      </p:sp>
    </p:spTree>
    <p:extLst>
      <p:ext uri="{BB962C8B-B14F-4D97-AF65-F5344CB8AC3E}">
        <p14:creationId xmlns:p14="http://schemas.microsoft.com/office/powerpoint/2010/main" val="28182709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B43EE-735D-A5D8-19A0-17F2A6AA52D0}"/>
              </a:ext>
            </a:extLst>
          </p:cNvPr>
          <p:cNvSpPr>
            <a:spLocks noGrp="1"/>
          </p:cNvSpPr>
          <p:nvPr>
            <p:ph type="title"/>
          </p:nvPr>
        </p:nvSpPr>
        <p:spPr>
          <a:xfrm>
            <a:off x="0" y="235653"/>
            <a:ext cx="12192000" cy="445384"/>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p>
            <a:pPr algn="ctr"/>
            <a:r>
              <a:rPr lang="en-US" sz="2400" b="1" dirty="0" err="1">
                <a:solidFill>
                  <a:schemeClr val="bg1"/>
                </a:solidFill>
                <a:latin typeface="+mn-lt"/>
                <a:ea typeface="+mn-ea"/>
                <a:cs typeface="+mn-cs"/>
              </a:rPr>
              <a:t>ColdBox</a:t>
            </a:r>
            <a:r>
              <a:rPr lang="en-US" sz="2400" b="1" dirty="0">
                <a:solidFill>
                  <a:schemeClr val="bg1"/>
                </a:solidFill>
                <a:latin typeface="+mn-lt"/>
                <a:ea typeface="+mn-ea"/>
                <a:cs typeface="+mn-cs"/>
              </a:rPr>
              <a:t> Implementation</a:t>
            </a:r>
          </a:p>
        </p:txBody>
      </p:sp>
      <p:pic>
        <p:nvPicPr>
          <p:cNvPr id="6" name="Content Placeholder 5" descr="Diagram, schematic&#10;&#10;Description automatically generated">
            <a:extLst>
              <a:ext uri="{FF2B5EF4-FFF2-40B4-BE49-F238E27FC236}">
                <a16:creationId xmlns:a16="http://schemas.microsoft.com/office/drawing/2014/main" id="{B221CAAE-7F26-8A21-7ADA-A0DC787864B6}"/>
              </a:ext>
            </a:extLst>
          </p:cNvPr>
          <p:cNvPicPr>
            <a:picLocks noGrp="1" noChangeAspect="1"/>
          </p:cNvPicPr>
          <p:nvPr>
            <p:ph sz="half" idx="1"/>
          </p:nvPr>
        </p:nvPicPr>
        <p:blipFill>
          <a:blip r:embed="rId2"/>
          <a:stretch>
            <a:fillRect/>
          </a:stretch>
        </p:blipFill>
        <p:spPr>
          <a:xfrm>
            <a:off x="3056586" y="785611"/>
            <a:ext cx="6078828" cy="6072389"/>
          </a:xfrm>
        </p:spPr>
      </p:pic>
    </p:spTree>
    <p:extLst>
      <p:ext uri="{BB962C8B-B14F-4D97-AF65-F5344CB8AC3E}">
        <p14:creationId xmlns:p14="http://schemas.microsoft.com/office/powerpoint/2010/main" val="26907460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1CC95D-6C1E-7426-F492-820188395530}"/>
              </a:ext>
            </a:extLst>
          </p:cNvPr>
          <p:cNvSpPr txBox="1"/>
          <p:nvPr/>
        </p:nvSpPr>
        <p:spPr>
          <a:xfrm>
            <a:off x="-1" y="1107496"/>
            <a:ext cx="12192000" cy="5197128"/>
          </a:xfrm>
          <a:prstGeom prst="rect">
            <a:avLst/>
          </a:prstGeom>
          <a:noFill/>
        </p:spPr>
        <p:txBody>
          <a:bodyPr wrap="square">
            <a:spAutoFit/>
          </a:bodyPr>
          <a:lstStyle/>
          <a:p>
            <a:endParaRPr lang="en-US" sz="1600" spc="35" dirty="0">
              <a:solidFill>
                <a:srgbClr val="333B56"/>
              </a:solidFill>
              <a:ea typeface="Times New Roman" panose="02020603050405020304" pitchFamily="18" charset="0"/>
            </a:endParaRPr>
          </a:p>
          <a:p>
            <a:pPr indent="-342900">
              <a:lnSpc>
                <a:spcPct val="115000"/>
              </a:lnSpc>
              <a:buFont typeface="Wingdings" pitchFamily="2" charset="2"/>
              <a:buChar char=""/>
            </a:pPr>
            <a:r>
              <a:rPr lang="en-US" sz="1600" b="1" i="1" spc="10" dirty="0">
                <a:solidFill>
                  <a:srgbClr val="333B56"/>
                </a:solidFill>
                <a:ea typeface="PMingLiU" panose="02020500000000000000" pitchFamily="18" charset="-120"/>
                <a:cs typeface="Times New Roman" panose="02020603050405020304" pitchFamily="18" charset="0"/>
              </a:rPr>
              <a:t>WebLogic to </a:t>
            </a:r>
            <a:r>
              <a:rPr lang="en-US" sz="1600" b="1" i="1" spc="10" dirty="0" err="1">
                <a:solidFill>
                  <a:srgbClr val="333B56"/>
                </a:solidFill>
                <a:ea typeface="PMingLiU" panose="02020500000000000000" pitchFamily="18" charset="-120"/>
                <a:cs typeface="Times New Roman" panose="02020603050405020304" pitchFamily="18" charset="0"/>
              </a:rPr>
              <a:t>Jboss</a:t>
            </a:r>
            <a:r>
              <a:rPr lang="en-US" sz="1600" b="1" i="1" spc="10" dirty="0">
                <a:solidFill>
                  <a:srgbClr val="333B56"/>
                </a:solidFill>
                <a:ea typeface="PMingLiU" panose="02020500000000000000" pitchFamily="18" charset="-120"/>
                <a:cs typeface="Times New Roman" panose="02020603050405020304" pitchFamily="18" charset="0"/>
              </a:rPr>
              <a:t> and Oracle to MySQL Migration </a:t>
            </a:r>
            <a:r>
              <a:rPr lang="en-US" sz="1600" b="1" i="1" dirty="0">
                <a:solidFill>
                  <a:srgbClr val="365F91"/>
                </a:solidFill>
                <a:ea typeface="PMingLiU" panose="02020500000000000000" pitchFamily="18" charset="-120"/>
                <a:cs typeface="Times New Roman" panose="02020603050405020304" pitchFamily="18" charset="0"/>
              </a:rPr>
              <a:t>– </a:t>
            </a:r>
            <a:r>
              <a:rPr lang="en-US" sz="1600" spc="35" dirty="0">
                <a:solidFill>
                  <a:srgbClr val="333B56"/>
                </a:solidFill>
              </a:rPr>
              <a:t>Monolithic Application Migration to AWS Cloud </a:t>
            </a:r>
          </a:p>
          <a:p>
            <a:pPr lvl="0">
              <a:lnSpc>
                <a:spcPct val="115000"/>
              </a:lnSpc>
            </a:pPr>
            <a:r>
              <a:rPr lang="en-US" sz="1600" b="1" spc="35" dirty="0">
                <a:solidFill>
                  <a:srgbClr val="333B56"/>
                </a:solidFill>
                <a:ea typeface="Times New Roman" panose="02020603050405020304" pitchFamily="18" charset="0"/>
              </a:rPr>
              <a:t>On Premises Application Migration to AWS - POC</a:t>
            </a:r>
            <a:endParaRPr lang="en-HK" sz="1600" dirty="0">
              <a:ea typeface="Times New Roman" panose="02020603050405020304" pitchFamily="18" charset="0"/>
            </a:endParaRPr>
          </a:p>
          <a:p>
            <a:pPr algn="just"/>
            <a:r>
              <a:rPr lang="en-US" sz="1600" spc="35" dirty="0">
                <a:solidFill>
                  <a:srgbClr val="333B56"/>
                </a:solidFill>
                <a:ea typeface="Times New Roman" panose="02020603050405020304" pitchFamily="18" charset="0"/>
              </a:rPr>
              <a:t>As part requirement client want to migrate application. We would need prepare quicker roadmap to best optimal ways for migration for Monolithic application to AWS Cloud with all possible options. As a vendor, we have migrated basic framework and one of module of existing from </a:t>
            </a:r>
            <a:r>
              <a:rPr lang="en-US" sz="1600" spc="35" dirty="0" err="1">
                <a:solidFill>
                  <a:srgbClr val="333B56"/>
                </a:solidFill>
                <a:ea typeface="Times New Roman" panose="02020603050405020304" pitchFamily="18" charset="0"/>
              </a:rPr>
              <a:t>Weblogic</a:t>
            </a:r>
            <a:r>
              <a:rPr lang="en-US" sz="1600" spc="35" dirty="0">
                <a:solidFill>
                  <a:srgbClr val="333B56"/>
                </a:solidFill>
                <a:ea typeface="Times New Roman" panose="02020603050405020304" pitchFamily="18" charset="0"/>
              </a:rPr>
              <a:t> application Server to </a:t>
            </a:r>
            <a:r>
              <a:rPr lang="en-US" sz="1600" spc="35" dirty="0" err="1">
                <a:solidFill>
                  <a:srgbClr val="333B56"/>
                </a:solidFill>
                <a:ea typeface="Times New Roman" panose="02020603050405020304" pitchFamily="18" charset="0"/>
              </a:rPr>
              <a:t>Jboss</a:t>
            </a:r>
            <a:r>
              <a:rPr lang="en-US" sz="1600" spc="35" dirty="0">
                <a:solidFill>
                  <a:srgbClr val="333B56"/>
                </a:solidFill>
                <a:ea typeface="Times New Roman" panose="02020603050405020304" pitchFamily="18" charset="0"/>
              </a:rPr>
              <a:t> Server. Also, We have done all required changes for migrating Oracle database to </a:t>
            </a:r>
            <a:r>
              <a:rPr lang="en-US" sz="1600" spc="35" dirty="0" err="1">
                <a:solidFill>
                  <a:srgbClr val="333B56"/>
                </a:solidFill>
                <a:ea typeface="Times New Roman" panose="02020603050405020304" pitchFamily="18" charset="0"/>
              </a:rPr>
              <a:t>Mysql</a:t>
            </a:r>
            <a:r>
              <a:rPr lang="en-US" sz="1600" spc="35" dirty="0">
                <a:solidFill>
                  <a:srgbClr val="333B56"/>
                </a:solidFill>
                <a:ea typeface="Times New Roman" panose="02020603050405020304" pitchFamily="18" charset="0"/>
              </a:rPr>
              <a:t>/Aurora database. </a:t>
            </a:r>
            <a:endParaRPr lang="en-HK" sz="1600" dirty="0">
              <a:ea typeface="Times New Roman" panose="02020603050405020304" pitchFamily="18" charset="0"/>
            </a:endParaRPr>
          </a:p>
          <a:p>
            <a:r>
              <a:rPr lang="en-US" sz="1600" b="1" spc="35" dirty="0">
                <a:solidFill>
                  <a:srgbClr val="333B56"/>
                </a:solidFill>
                <a:ea typeface="Times New Roman" panose="02020603050405020304" pitchFamily="18" charset="0"/>
              </a:rPr>
              <a:t>Skills and Tools</a:t>
            </a:r>
            <a:r>
              <a:rPr lang="en-HK" sz="1600" b="1" dirty="0">
                <a:ea typeface="Times New Roman" panose="02020603050405020304" pitchFamily="18" charset="0"/>
              </a:rPr>
              <a:t> – </a:t>
            </a:r>
            <a:r>
              <a:rPr lang="en-US" sz="1600" spc="35" dirty="0">
                <a:solidFill>
                  <a:srgbClr val="333B56"/>
                </a:solidFill>
                <a:ea typeface="Times New Roman" panose="02020603050405020304" pitchFamily="18" charset="0"/>
              </a:rPr>
              <a:t>RedHat </a:t>
            </a:r>
            <a:r>
              <a:rPr lang="en-US" sz="1600" spc="35" dirty="0" err="1">
                <a:solidFill>
                  <a:srgbClr val="333B56"/>
                </a:solidFill>
                <a:ea typeface="Times New Roman" panose="02020603050405020304" pitchFamily="18" charset="0"/>
              </a:rPr>
              <a:t>Jboss</a:t>
            </a:r>
            <a:r>
              <a:rPr lang="en-US" sz="1600" spc="35" dirty="0">
                <a:solidFill>
                  <a:srgbClr val="333B56"/>
                </a:solidFill>
                <a:ea typeface="Times New Roman" panose="02020603050405020304" pitchFamily="18" charset="0"/>
              </a:rPr>
              <a:t> migration </a:t>
            </a:r>
            <a:r>
              <a:rPr lang="en-US" sz="1600" spc="35" dirty="0">
                <a:solidFill>
                  <a:srgbClr val="333B56"/>
                </a:solidFill>
              </a:rPr>
              <a:t>tool, </a:t>
            </a:r>
            <a:r>
              <a:rPr lang="en-US" sz="1600" spc="35" dirty="0" err="1">
                <a:solidFill>
                  <a:srgbClr val="333B56"/>
                </a:solidFill>
              </a:rPr>
              <a:t>Jboss</a:t>
            </a:r>
            <a:r>
              <a:rPr lang="en-US" sz="1600" spc="35" dirty="0">
                <a:solidFill>
                  <a:srgbClr val="333B56"/>
                </a:solidFill>
              </a:rPr>
              <a:t> </a:t>
            </a:r>
            <a:r>
              <a:rPr lang="en-HK" sz="1600" spc="35" dirty="0">
                <a:solidFill>
                  <a:srgbClr val="333B56"/>
                </a:solidFill>
              </a:rPr>
              <a:t>The AWS Schema Conversion Tool (AWS SCT)</a:t>
            </a:r>
            <a:endParaRPr lang="en-US" sz="1600" spc="35" dirty="0">
              <a:solidFill>
                <a:srgbClr val="333B56"/>
              </a:solidFill>
            </a:endParaRPr>
          </a:p>
          <a:p>
            <a:endParaRPr lang="en-US" sz="1600" spc="35" dirty="0">
              <a:solidFill>
                <a:srgbClr val="333B56"/>
              </a:solidFill>
              <a:ea typeface="Times New Roman" panose="02020603050405020304" pitchFamily="18" charset="0"/>
            </a:endParaRPr>
          </a:p>
          <a:p>
            <a:pPr indent="-342900">
              <a:lnSpc>
                <a:spcPct val="115000"/>
              </a:lnSpc>
              <a:buFont typeface="Wingdings" pitchFamily="2" charset="2"/>
              <a:buChar char=""/>
            </a:pPr>
            <a:r>
              <a:rPr lang="en-US" sz="1600" b="1" i="1" spc="10" dirty="0">
                <a:solidFill>
                  <a:srgbClr val="333B56"/>
                </a:solidFill>
                <a:ea typeface="PMingLiU" panose="02020500000000000000" pitchFamily="18" charset="-120"/>
                <a:cs typeface="Times New Roman" panose="02020603050405020304" pitchFamily="18" charset="0"/>
              </a:rPr>
              <a:t>Mobile Apps Development for Cargo Users </a:t>
            </a:r>
            <a:r>
              <a:rPr lang="en-US" sz="1600" spc="35" dirty="0">
                <a:solidFill>
                  <a:srgbClr val="333B56"/>
                </a:solidFill>
              </a:rPr>
              <a:t>– Development and Magnificence for iOS and Android Application  </a:t>
            </a:r>
          </a:p>
          <a:p>
            <a:pPr>
              <a:lnSpc>
                <a:spcPct val="115000"/>
              </a:lnSpc>
            </a:pPr>
            <a:r>
              <a:rPr lang="en-US" sz="1600" b="1" spc="35" dirty="0">
                <a:solidFill>
                  <a:srgbClr val="333B56"/>
                </a:solidFill>
                <a:ea typeface="Times New Roman" panose="02020603050405020304" pitchFamily="18" charset="0"/>
              </a:rPr>
              <a:t>Hybrid Cloud Management – combination of Public and Private cloud </a:t>
            </a:r>
            <a:endParaRPr lang="en-HK" sz="1600" b="1" dirty="0">
              <a:ea typeface="Times New Roman" panose="02020603050405020304" pitchFamily="18" charset="0"/>
            </a:endParaRPr>
          </a:p>
          <a:p>
            <a:pPr>
              <a:lnSpc>
                <a:spcPct val="115000"/>
              </a:lnSpc>
            </a:pPr>
            <a:r>
              <a:rPr lang="en-HK" sz="1600" spc="35" dirty="0">
                <a:solidFill>
                  <a:srgbClr val="333B56"/>
                </a:solidFill>
              </a:rPr>
              <a:t>Provide cost optimization solution, Business, information and technology architecture and maintenance support to client for their new Mobile apps and upgrades Mobile Apps. To handle complex business functionality of Transhipment and intermodal functionalities.</a:t>
            </a:r>
            <a:r>
              <a:rPr lang="en-US" sz="1600" spc="35" dirty="0">
                <a:solidFill>
                  <a:srgbClr val="333B56"/>
                </a:solidFill>
              </a:rPr>
              <a:t> Application should allowed the agents, truck drivers and carrier airlines to view schedule and status of flights so that the shipment can be planned for delivery and pick-up. This app enabled user to track the status of Export/Import/</a:t>
            </a:r>
            <a:r>
              <a:rPr lang="en-US" sz="1600" spc="35" dirty="0" err="1">
                <a:solidFill>
                  <a:srgbClr val="333B56"/>
                </a:solidFill>
              </a:rPr>
              <a:t>Transhipment</a:t>
            </a:r>
            <a:r>
              <a:rPr lang="en-US" sz="1600" spc="35" dirty="0">
                <a:solidFill>
                  <a:srgbClr val="333B56"/>
                </a:solidFill>
              </a:rPr>
              <a:t> shipments. It also </a:t>
            </a:r>
            <a:r>
              <a:rPr lang="en-US" sz="1600" spc="35" dirty="0" err="1">
                <a:solidFill>
                  <a:srgbClr val="333B56"/>
                </a:solidFill>
              </a:rPr>
              <a:t>provid</a:t>
            </a:r>
            <a:r>
              <a:rPr lang="en-US" sz="1600" spc="35" dirty="0">
                <a:solidFill>
                  <a:srgbClr val="333B56"/>
                </a:solidFill>
              </a:rPr>
              <a:t> notifications to the user when the Import shipment is ready for pickup so that user can plan and schedule the travel to Cargo Terminal to pick-up the same. It reduced the customer support effort of Cargo Terminal Operator by self-servicing of flight schedule/AWB Enquiry and Notification. It also allowed users to choose languages of choice. </a:t>
            </a:r>
          </a:p>
          <a:p>
            <a:pPr>
              <a:lnSpc>
                <a:spcPct val="115000"/>
              </a:lnSpc>
            </a:pPr>
            <a:r>
              <a:rPr lang="en-US" sz="1600" b="1" spc="35" dirty="0">
                <a:solidFill>
                  <a:srgbClr val="333B56"/>
                </a:solidFill>
                <a:ea typeface="Times New Roman" panose="02020603050405020304" pitchFamily="18" charset="0"/>
              </a:rPr>
              <a:t>Skills and Tools</a:t>
            </a:r>
            <a:r>
              <a:rPr lang="en-HK" sz="1600" b="1" dirty="0">
                <a:ea typeface="Times New Roman" panose="02020603050405020304" pitchFamily="18" charset="0"/>
              </a:rPr>
              <a:t> </a:t>
            </a:r>
            <a:r>
              <a:rPr lang="en-HK" sz="1600" dirty="0"/>
              <a:t>– </a:t>
            </a:r>
            <a:r>
              <a:rPr lang="en-US" sz="1600" dirty="0"/>
              <a:t>J2EE, Oracle, App Notification and Google Notification</a:t>
            </a:r>
          </a:p>
        </p:txBody>
      </p:sp>
      <p:sp>
        <p:nvSpPr>
          <p:cNvPr id="7" name="Title 1">
            <a:extLst>
              <a:ext uri="{FF2B5EF4-FFF2-40B4-BE49-F238E27FC236}">
                <a16:creationId xmlns:a16="http://schemas.microsoft.com/office/drawing/2014/main" id="{279039EF-4887-C6E9-CCEF-291849355EE0}"/>
              </a:ext>
            </a:extLst>
          </p:cNvPr>
          <p:cNvSpPr>
            <a:spLocks noGrp="1"/>
          </p:cNvSpPr>
          <p:nvPr>
            <p:ph type="title"/>
          </p:nvPr>
        </p:nvSpPr>
        <p:spPr>
          <a:xfrm>
            <a:off x="-1" y="244699"/>
            <a:ext cx="12191999" cy="431625"/>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p>
            <a:pPr algn="ctr"/>
            <a:r>
              <a:rPr lang="en-US" sz="2400" b="1">
                <a:solidFill>
                  <a:schemeClr val="bg1"/>
                </a:solidFill>
              </a:rPr>
              <a:t>Projects &amp; POCs</a:t>
            </a:r>
            <a:endParaRPr lang="en-US" sz="2400" b="1" dirty="0">
              <a:solidFill>
                <a:schemeClr val="bg1"/>
              </a:solidFill>
            </a:endParaRPr>
          </a:p>
        </p:txBody>
      </p:sp>
    </p:spTree>
    <p:extLst>
      <p:ext uri="{BB962C8B-B14F-4D97-AF65-F5344CB8AC3E}">
        <p14:creationId xmlns:p14="http://schemas.microsoft.com/office/powerpoint/2010/main" val="768319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EB167094-218B-BCDA-920D-300DB6659D9B}"/>
              </a:ext>
            </a:extLst>
          </p:cNvPr>
          <p:cNvSpPr>
            <a:spLocks noChangeArrowheads="1"/>
          </p:cNvSpPr>
          <p:nvPr/>
        </p:nvSpPr>
        <p:spPr bwMode="auto">
          <a:xfrm>
            <a:off x="0" y="673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Content Placeholder 7" descr="Timeline&#10;&#10;Description automatically generated">
            <a:extLst>
              <a:ext uri="{FF2B5EF4-FFF2-40B4-BE49-F238E27FC236}">
                <a16:creationId xmlns:a16="http://schemas.microsoft.com/office/drawing/2014/main" id="{763DEC08-8E08-D7D8-D69A-6982FBC47B56}"/>
              </a:ext>
            </a:extLst>
          </p:cNvPr>
          <p:cNvPicPr>
            <a:picLocks noChangeAspect="1"/>
          </p:cNvPicPr>
          <p:nvPr/>
        </p:nvPicPr>
        <p:blipFill>
          <a:blip r:embed="rId2"/>
          <a:stretch>
            <a:fillRect/>
          </a:stretch>
        </p:blipFill>
        <p:spPr>
          <a:xfrm>
            <a:off x="0" y="2485359"/>
            <a:ext cx="4419600" cy="2916363"/>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pic>
        <p:nvPicPr>
          <p:cNvPr id="10" name="Picture 9">
            <a:extLst>
              <a:ext uri="{FF2B5EF4-FFF2-40B4-BE49-F238E27FC236}">
                <a16:creationId xmlns:a16="http://schemas.microsoft.com/office/drawing/2014/main" id="{46F9F363-2AB7-7655-5BF3-3D04852F7A91}"/>
              </a:ext>
            </a:extLst>
          </p:cNvPr>
          <p:cNvPicPr>
            <a:picLocks noChangeAspect="1"/>
          </p:cNvPicPr>
          <p:nvPr/>
        </p:nvPicPr>
        <p:blipFill>
          <a:blip r:embed="rId3"/>
          <a:stretch>
            <a:fillRect/>
          </a:stretch>
        </p:blipFill>
        <p:spPr>
          <a:xfrm>
            <a:off x="4419600" y="1935630"/>
            <a:ext cx="7772400" cy="4249270"/>
          </a:xfrm>
          <a:prstGeom prst="rect">
            <a:avLst/>
          </a:prstGeom>
          <a:ln>
            <a:solidFill>
              <a:srgbClr val="002060"/>
            </a:solidFill>
          </a:ln>
          <a:scene3d>
            <a:camera prst="orthographicFront"/>
            <a:lightRig rig="threePt" dir="t"/>
          </a:scene3d>
          <a:sp3d>
            <a:bevelT/>
            <a:bevelB/>
          </a:sp3d>
        </p:spPr>
      </p:pic>
      <p:sp>
        <p:nvSpPr>
          <p:cNvPr id="16" name="TextBox 15">
            <a:extLst>
              <a:ext uri="{FF2B5EF4-FFF2-40B4-BE49-F238E27FC236}">
                <a16:creationId xmlns:a16="http://schemas.microsoft.com/office/drawing/2014/main" id="{7ED19A66-92D8-24D4-1CFC-F2A5BD4BACCA}"/>
              </a:ext>
            </a:extLst>
          </p:cNvPr>
          <p:cNvSpPr txBox="1"/>
          <p:nvPr/>
        </p:nvSpPr>
        <p:spPr>
          <a:xfrm>
            <a:off x="0" y="68713"/>
            <a:ext cx="12192000" cy="60438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lvl1pPr algn="ctr">
              <a:lnSpc>
                <a:spcPct val="90000"/>
              </a:lnSpc>
              <a:spcBef>
                <a:spcPct val="0"/>
              </a:spcBef>
              <a:buNone/>
              <a:defRPr sz="2400" b="1">
                <a:solidFill>
                  <a:schemeClr val="bg1"/>
                </a:solidFill>
              </a:defRPr>
            </a:lvl1pPr>
          </a:lstStyle>
          <a:p>
            <a:r>
              <a:rPr lang="en-US" dirty="0"/>
              <a:t>Cargo Application – Support and Maintenance</a:t>
            </a:r>
          </a:p>
        </p:txBody>
      </p:sp>
      <p:sp>
        <p:nvSpPr>
          <p:cNvPr id="2" name="TextBox 1">
            <a:extLst>
              <a:ext uri="{FF2B5EF4-FFF2-40B4-BE49-F238E27FC236}">
                <a16:creationId xmlns:a16="http://schemas.microsoft.com/office/drawing/2014/main" id="{B7ACA3ED-8331-2F77-4FF0-9616EC7068FB}"/>
              </a:ext>
            </a:extLst>
          </p:cNvPr>
          <p:cNvSpPr txBox="1"/>
          <p:nvPr/>
        </p:nvSpPr>
        <p:spPr>
          <a:xfrm>
            <a:off x="0" y="1832581"/>
            <a:ext cx="4419600" cy="313932"/>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6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dirty="0"/>
              <a:t>High Level Architecture</a:t>
            </a:r>
          </a:p>
        </p:txBody>
      </p:sp>
      <p:sp>
        <p:nvSpPr>
          <p:cNvPr id="4" name="TextBox 3">
            <a:extLst>
              <a:ext uri="{FF2B5EF4-FFF2-40B4-BE49-F238E27FC236}">
                <a16:creationId xmlns:a16="http://schemas.microsoft.com/office/drawing/2014/main" id="{3B4A3C07-D484-6058-2F70-2DC0F1451D6A}"/>
              </a:ext>
            </a:extLst>
          </p:cNvPr>
          <p:cNvSpPr txBox="1"/>
          <p:nvPr/>
        </p:nvSpPr>
        <p:spPr>
          <a:xfrm>
            <a:off x="4419600" y="1440992"/>
            <a:ext cx="7772400" cy="313932"/>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6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Incident Management Process (SLA Adherence)</a:t>
            </a:r>
          </a:p>
        </p:txBody>
      </p:sp>
    </p:spTree>
    <p:extLst>
      <p:ext uri="{BB962C8B-B14F-4D97-AF65-F5344CB8AC3E}">
        <p14:creationId xmlns:p14="http://schemas.microsoft.com/office/powerpoint/2010/main" val="3236280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EB167094-218B-BCDA-920D-300DB6659D9B}"/>
              </a:ext>
            </a:extLst>
          </p:cNvPr>
          <p:cNvSpPr>
            <a:spLocks noChangeArrowheads="1"/>
          </p:cNvSpPr>
          <p:nvPr/>
        </p:nvSpPr>
        <p:spPr bwMode="auto">
          <a:xfrm>
            <a:off x="0" y="673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12">
            <a:extLst>
              <a:ext uri="{FF2B5EF4-FFF2-40B4-BE49-F238E27FC236}">
                <a16:creationId xmlns:a16="http://schemas.microsoft.com/office/drawing/2014/main" id="{51931696-3FC5-4622-2026-DA8154788A4B}"/>
              </a:ext>
            </a:extLst>
          </p:cNvPr>
          <p:cNvPicPr>
            <a:picLocks noChangeAspect="1"/>
          </p:cNvPicPr>
          <p:nvPr/>
        </p:nvPicPr>
        <p:blipFill>
          <a:blip r:embed="rId2"/>
          <a:stretch>
            <a:fillRect/>
          </a:stretch>
        </p:blipFill>
        <p:spPr>
          <a:xfrm>
            <a:off x="-1" y="25909"/>
            <a:ext cx="4900613" cy="6806182"/>
          </a:xfrm>
          <a:prstGeom prst="rect">
            <a:avLst/>
          </a:prstGeom>
          <a:scene3d>
            <a:camera prst="orthographicFront"/>
            <a:lightRig rig="threePt" dir="t"/>
          </a:scene3d>
          <a:sp3d>
            <a:bevelT/>
            <a:bevelB/>
          </a:sp3d>
        </p:spPr>
      </p:pic>
      <p:sp>
        <p:nvSpPr>
          <p:cNvPr id="16" name="TextBox 15">
            <a:extLst>
              <a:ext uri="{FF2B5EF4-FFF2-40B4-BE49-F238E27FC236}">
                <a16:creationId xmlns:a16="http://schemas.microsoft.com/office/drawing/2014/main" id="{7ED19A66-92D8-24D4-1CFC-F2A5BD4BACCA}"/>
              </a:ext>
            </a:extLst>
          </p:cNvPr>
          <p:cNvSpPr txBox="1"/>
          <p:nvPr/>
        </p:nvSpPr>
        <p:spPr>
          <a:xfrm>
            <a:off x="5094652" y="285750"/>
            <a:ext cx="7097347" cy="123139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lvl1pPr algn="ctr">
              <a:lnSpc>
                <a:spcPct val="90000"/>
              </a:lnSpc>
              <a:spcBef>
                <a:spcPct val="0"/>
              </a:spcBef>
              <a:buNone/>
              <a:defRPr sz="2400" b="1">
                <a:solidFill>
                  <a:schemeClr val="bg1"/>
                </a:solidFill>
              </a:defRPr>
            </a:lvl1pPr>
          </a:lstStyle>
          <a:p>
            <a:pPr algn="l"/>
            <a:r>
              <a:rPr lang="en-US" dirty="0"/>
              <a:t>CR for Image Upload to Cloud and Archival Lifecycle on Cloud</a:t>
            </a:r>
          </a:p>
        </p:txBody>
      </p:sp>
      <p:pic>
        <p:nvPicPr>
          <p:cNvPr id="3" name="Picture 2" descr="Graphical user interface&#10;&#10;Description automatically generated">
            <a:extLst>
              <a:ext uri="{FF2B5EF4-FFF2-40B4-BE49-F238E27FC236}">
                <a16:creationId xmlns:a16="http://schemas.microsoft.com/office/drawing/2014/main" id="{674168AD-8F20-26D2-98DE-28413198A3A4}"/>
              </a:ext>
            </a:extLst>
          </p:cNvPr>
          <p:cNvPicPr>
            <a:picLocks noChangeAspect="1"/>
          </p:cNvPicPr>
          <p:nvPr/>
        </p:nvPicPr>
        <p:blipFill rotWithShape="1">
          <a:blip r:embed="rId3"/>
          <a:srcRect b="6179"/>
          <a:stretch/>
        </p:blipFill>
        <p:spPr>
          <a:xfrm>
            <a:off x="4900612" y="4582731"/>
            <a:ext cx="7291388" cy="2075244"/>
          </a:xfrm>
          <a:prstGeom prst="rect">
            <a:avLst/>
          </a:prstGeom>
          <a:scene3d>
            <a:camera prst="orthographicFront"/>
            <a:lightRig rig="threePt" dir="t"/>
          </a:scene3d>
          <a:sp3d>
            <a:bevelT/>
            <a:bevelB/>
          </a:sp3d>
        </p:spPr>
      </p:pic>
      <p:sp>
        <p:nvSpPr>
          <p:cNvPr id="6" name="TextBox 5">
            <a:extLst>
              <a:ext uri="{FF2B5EF4-FFF2-40B4-BE49-F238E27FC236}">
                <a16:creationId xmlns:a16="http://schemas.microsoft.com/office/drawing/2014/main" id="{DA7CD616-EA11-423B-B239-D52712CB99CC}"/>
              </a:ext>
            </a:extLst>
          </p:cNvPr>
          <p:cNvSpPr txBox="1"/>
          <p:nvPr/>
        </p:nvSpPr>
        <p:spPr>
          <a:xfrm>
            <a:off x="5094652" y="1955858"/>
            <a:ext cx="7097348" cy="2287527"/>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fontScale="92500" lnSpcReduction="10000"/>
          </a:bodyPr>
          <a:lstStyle>
            <a:defPPr>
              <a:defRPr lang="en-US"/>
            </a:defPPr>
            <a:lvl1pPr>
              <a:lnSpc>
                <a:spcPct val="90000"/>
              </a:lnSpc>
              <a:spcBef>
                <a:spcPct val="0"/>
              </a:spcBef>
              <a:buNone/>
              <a:defRPr sz="24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u="sng" dirty="0"/>
              <a:t>Storage S3, CLI - Cloud Computing on AWS</a:t>
            </a:r>
          </a:p>
          <a:p>
            <a:endParaRPr lang="en-HK" sz="1600" u="sng" dirty="0"/>
          </a:p>
          <a:p>
            <a:r>
              <a:rPr lang="en-US" sz="1600" dirty="0"/>
              <a:t>On Premises File Storage to AWS S3: </a:t>
            </a:r>
          </a:p>
          <a:p>
            <a:endParaRPr lang="en-HK" sz="1600" dirty="0"/>
          </a:p>
          <a:p>
            <a:r>
              <a:rPr lang="en-US" sz="1600" dirty="0"/>
              <a:t>Provides fault tolerant, highly available design </a:t>
            </a:r>
            <a:r>
              <a:rPr lang="en-US" sz="1600" dirty="0">
                <a:sym typeface="Wingdings" pitchFamily="2" charset="2"/>
              </a:rPr>
              <a:t> development  deployment  monitoring  maintenance  data analytics support </a:t>
            </a:r>
            <a:r>
              <a:rPr lang="en-US" sz="1600" dirty="0"/>
              <a:t>for file upload Migration from on-prem files storage to AWS S3 bucket logic. In-addition, This enhancement provides the capability to upload the image, document, video and store the files in AWS S3 Bucket instead of on prem storage.</a:t>
            </a:r>
          </a:p>
          <a:p>
            <a:endParaRPr lang="en-HK" sz="1600" dirty="0"/>
          </a:p>
          <a:p>
            <a:r>
              <a:rPr lang="en-US" sz="1600" dirty="0"/>
              <a:t>Skills and Tools</a:t>
            </a:r>
            <a:r>
              <a:rPr lang="en-HK" sz="1600" dirty="0"/>
              <a:t> - </a:t>
            </a:r>
            <a:r>
              <a:rPr lang="en-US" sz="1600" dirty="0"/>
              <a:t>S3, AWS SDK (Java), </a:t>
            </a:r>
            <a:r>
              <a:rPr lang="en-US" sz="1600" dirty="0" err="1"/>
              <a:t>awscli</a:t>
            </a:r>
            <a:endParaRPr lang="en-US" sz="1600" dirty="0"/>
          </a:p>
        </p:txBody>
      </p:sp>
    </p:spTree>
    <p:extLst>
      <p:ext uri="{BB962C8B-B14F-4D97-AF65-F5344CB8AC3E}">
        <p14:creationId xmlns:p14="http://schemas.microsoft.com/office/powerpoint/2010/main" val="1498005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434C5CF-5DA9-5B85-3350-9DF8F6351156}"/>
              </a:ext>
            </a:extLst>
          </p:cNvPr>
          <p:cNvSpPr>
            <a:spLocks noGrp="1"/>
          </p:cNvSpPr>
          <p:nvPr>
            <p:ph type="title"/>
          </p:nvPr>
        </p:nvSpPr>
        <p:spPr>
          <a:xfrm>
            <a:off x="0" y="30676"/>
            <a:ext cx="12191999" cy="433899"/>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p>
            <a:pPr algn="ctr"/>
            <a:r>
              <a:rPr lang="en-US" sz="2400" b="1" dirty="0">
                <a:solidFill>
                  <a:schemeClr val="bg1"/>
                </a:solidFill>
              </a:rPr>
              <a:t>Cloud POCs</a:t>
            </a:r>
          </a:p>
        </p:txBody>
      </p:sp>
      <p:graphicFrame>
        <p:nvGraphicFramePr>
          <p:cNvPr id="2" name="Table 8">
            <a:extLst>
              <a:ext uri="{FF2B5EF4-FFF2-40B4-BE49-F238E27FC236}">
                <a16:creationId xmlns:a16="http://schemas.microsoft.com/office/drawing/2014/main" id="{E594E003-12FC-CEE9-EEA1-3179C24493F3}"/>
              </a:ext>
            </a:extLst>
          </p:cNvPr>
          <p:cNvGraphicFramePr>
            <a:graphicFrameLocks noGrp="1"/>
          </p:cNvGraphicFramePr>
          <p:nvPr>
            <p:extLst>
              <p:ext uri="{D42A27DB-BD31-4B8C-83A1-F6EECF244321}">
                <p14:modId xmlns:p14="http://schemas.microsoft.com/office/powerpoint/2010/main" val="4099629438"/>
              </p:ext>
            </p:extLst>
          </p:nvPr>
        </p:nvGraphicFramePr>
        <p:xfrm>
          <a:off x="-2" y="575584"/>
          <a:ext cx="12174459" cy="6228589"/>
        </p:xfrm>
        <a:graphic>
          <a:graphicData uri="http://schemas.openxmlformats.org/drawingml/2006/table">
            <a:tbl>
              <a:tblPr firstRow="1" bandRow="1">
                <a:tableStyleId>{5C22544A-7EE6-4342-B048-85BDC9FD1C3A}</a:tableStyleId>
              </a:tblPr>
              <a:tblGrid>
                <a:gridCol w="4058153">
                  <a:extLst>
                    <a:ext uri="{9D8B030D-6E8A-4147-A177-3AD203B41FA5}">
                      <a16:colId xmlns:a16="http://schemas.microsoft.com/office/drawing/2014/main" val="2753183551"/>
                    </a:ext>
                  </a:extLst>
                </a:gridCol>
                <a:gridCol w="4058153">
                  <a:extLst>
                    <a:ext uri="{9D8B030D-6E8A-4147-A177-3AD203B41FA5}">
                      <a16:colId xmlns:a16="http://schemas.microsoft.com/office/drawing/2014/main" val="4155277888"/>
                    </a:ext>
                  </a:extLst>
                </a:gridCol>
                <a:gridCol w="4058153">
                  <a:extLst>
                    <a:ext uri="{9D8B030D-6E8A-4147-A177-3AD203B41FA5}">
                      <a16:colId xmlns:a16="http://schemas.microsoft.com/office/drawing/2014/main" val="81303088"/>
                    </a:ext>
                  </a:extLst>
                </a:gridCol>
              </a:tblGrid>
              <a:tr h="6228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sng" kern="1200" dirty="0">
                          <a:solidFill>
                            <a:schemeClr val="bg1"/>
                          </a:solidFill>
                          <a:effectLst/>
                          <a:latin typeface="+mn-lt"/>
                          <a:ea typeface="+mn-ea"/>
                          <a:cs typeface="+mn-cs"/>
                        </a:rPr>
                        <a:t>EC2 | Multi AZ Deployment | Load Balancing</a:t>
                      </a:r>
                      <a:endParaRPr lang="en-HK" sz="1600" b="1" u="sng" kern="1200" dirty="0">
                        <a:solidFill>
                          <a:schemeClr val="bg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spc="35" dirty="0">
                        <a:solidFill>
                          <a:schemeClr val="bg1"/>
                        </a:solidFill>
                        <a:effectLs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35" dirty="0">
                          <a:solidFill>
                            <a:schemeClr val="bg1"/>
                          </a:solidFill>
                          <a:effectLst/>
                          <a:ea typeface="Times New Roman" panose="02020603050405020304" pitchFamily="18" charset="0"/>
                        </a:rPr>
                        <a:t>Deploy multiple EC2 instances in different AZs and experiment with load balancing, target groups and understand the impact of instance failure</a:t>
                      </a:r>
                      <a:endParaRPr lang="en-HK" sz="1400" dirty="0">
                        <a:solidFill>
                          <a:schemeClr val="bg1"/>
                        </a:solidFill>
                        <a:effectLst/>
                        <a:ea typeface="Times New Roman" panose="02020603050405020304" pitchFamily="18" charset="0"/>
                      </a:endParaRPr>
                    </a:p>
                    <a:p>
                      <a:endParaRPr lang="en-US"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sng" kern="1200" dirty="0">
                          <a:solidFill>
                            <a:schemeClr val="bg1"/>
                          </a:solidFill>
                          <a:effectLst/>
                          <a:latin typeface="+mn-lt"/>
                          <a:ea typeface="+mn-ea"/>
                          <a:cs typeface="+mn-cs"/>
                        </a:rPr>
                        <a:t>Creating a file share &amp; sync solution using </a:t>
                      </a:r>
                      <a:r>
                        <a:rPr lang="en-US" sz="1600" b="1" u="sng" kern="1200" dirty="0" err="1">
                          <a:solidFill>
                            <a:schemeClr val="bg1"/>
                          </a:solidFill>
                          <a:effectLst/>
                          <a:latin typeface="+mn-lt"/>
                          <a:ea typeface="+mn-ea"/>
                          <a:cs typeface="+mn-cs"/>
                        </a:rPr>
                        <a:t>ownCloud</a:t>
                      </a:r>
                      <a:r>
                        <a:rPr lang="en-US" sz="1600" b="1" u="sng" kern="1200" dirty="0">
                          <a:solidFill>
                            <a:schemeClr val="bg1"/>
                          </a:solidFill>
                          <a:effectLst/>
                          <a:latin typeface="+mn-lt"/>
                          <a:ea typeface="+mn-ea"/>
                          <a:cs typeface="+mn-cs"/>
                        </a:rPr>
                        <a:t> and AWS: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mn-lt"/>
                          <a:ea typeface="+mn-ea"/>
                          <a:cs typeface="+mn-cs"/>
                        </a:rPr>
                        <a:t>Scenario -Solving the Dropbox Problem; </a:t>
                      </a:r>
                      <a:endParaRPr lang="en-US" sz="1400" b="1" kern="1200" dirty="0">
                        <a:solidFill>
                          <a:schemeClr val="bg1"/>
                        </a:solidFill>
                        <a:effectLst/>
                        <a:latin typeface="+mn-lt"/>
                        <a:ea typeface="+mn-ea"/>
                        <a:cs typeface="+mn-cs"/>
                      </a:endParaRPr>
                    </a:p>
                    <a:p>
                      <a:r>
                        <a:rPr lang="en-US" sz="1400" b="1" kern="1200" dirty="0">
                          <a:solidFill>
                            <a:schemeClr val="lt1"/>
                          </a:solidFill>
                          <a:effectLst/>
                          <a:latin typeface="+mn-lt"/>
                          <a:ea typeface="+mn-ea"/>
                          <a:cs typeface="+mn-cs"/>
                        </a:rPr>
                        <a:t>These files, containing sensitive company and customer data, are stored in a public cloud outside of the businesses' control -possibly even outside of the country. The potential for data leakage and security breaches is enormous and companies need to stay compliant with their own policies and procedures for security and governance</a:t>
                      </a:r>
                      <a:endParaRPr lang="en-HK" sz="1400" b="1" kern="1200" dirty="0">
                        <a:solidFill>
                          <a:schemeClr val="lt1"/>
                        </a:solidFill>
                        <a:effectLst/>
                        <a:latin typeface="+mn-lt"/>
                        <a:ea typeface="+mn-ea"/>
                        <a:cs typeface="+mn-cs"/>
                      </a:endParaRPr>
                    </a:p>
                    <a:p>
                      <a:pPr algn="just"/>
                      <a:endParaRPr lang="en-HK" sz="1400" dirty="0">
                        <a:solidFill>
                          <a:schemeClr val="bg1"/>
                        </a:solidFill>
                        <a:effectLst/>
                        <a:ea typeface="Times New Roman" panose="02020603050405020304" pitchFamily="18" charset="0"/>
                      </a:endParaRPr>
                    </a:p>
                    <a:p>
                      <a:pPr algn="just"/>
                      <a:r>
                        <a:rPr lang="en-US" sz="1400" b="1" spc="35" dirty="0">
                          <a:solidFill>
                            <a:schemeClr val="bg1"/>
                          </a:solidFill>
                          <a:effectLst/>
                          <a:ea typeface="Times New Roman" panose="02020603050405020304" pitchFamily="18" charset="0"/>
                        </a:rPr>
                        <a:t>Skills and Tools</a:t>
                      </a:r>
                      <a:r>
                        <a:rPr lang="en-HK" sz="1400" b="1" dirty="0">
                          <a:solidFill>
                            <a:schemeClr val="bg1"/>
                          </a:solidFill>
                          <a:ea typeface="Times New Roman" panose="02020603050405020304" pitchFamily="18" charset="0"/>
                        </a:rPr>
                        <a:t> - </a:t>
                      </a:r>
                      <a:r>
                        <a:rPr lang="en-US" sz="1400" spc="35" dirty="0">
                          <a:solidFill>
                            <a:schemeClr val="bg1"/>
                          </a:solidFill>
                          <a:effectLst/>
                          <a:ea typeface="Times New Roman" panose="02020603050405020304" pitchFamily="18" charset="0"/>
                        </a:rPr>
                        <a:t>Amazon EC2, Load Balancer</a:t>
                      </a:r>
                      <a:endParaRPr lang="en-HK" sz="1400" dirty="0">
                        <a:solidFill>
                          <a:schemeClr val="bg1"/>
                        </a:solidFill>
                        <a:effectLs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600" b="1" kern="1200" dirty="0">
                        <a:solidFill>
                          <a:schemeClr val="bg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sng" kern="1200" dirty="0">
                          <a:solidFill>
                            <a:schemeClr val="bg1"/>
                          </a:solidFill>
                          <a:effectLst/>
                          <a:latin typeface="+mn-lt"/>
                          <a:ea typeface="+mn-ea"/>
                          <a:cs typeface="+mn-cs"/>
                        </a:rPr>
                        <a:t>Building an Automated Business Process using Managed Services on a Public Cloud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kern="1200" dirty="0">
                        <a:solidFill>
                          <a:schemeClr val="bg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35" dirty="0">
                          <a:solidFill>
                            <a:schemeClr val="bg1"/>
                          </a:solidFill>
                          <a:effectLst/>
                          <a:ea typeface="Times New Roman" panose="02020603050405020304" pitchFamily="18" charset="0"/>
                        </a:rPr>
                        <a:t>In the connected world, it is imperative that the organizations be interlinked with the customers and vendors. This process has been very sluggish, manual, batch-based and prone to failures. Such Integration design has lead to impaired decision making and delays in the detection of fraudulent actions. This project created an automated, event-based real-time process using managed cloud services that do not have these limitations. Services &amp; Concepts - VPC, IAM, EC2, Athena, SQL, Programming etc.</a:t>
                      </a:r>
                      <a:endParaRPr lang="en-HK" sz="1400" dirty="0">
                        <a:solidFill>
                          <a:schemeClr val="bg1"/>
                        </a:solidFill>
                        <a:effectLs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kern="1200" dirty="0">
                        <a:solidFill>
                          <a:schemeClr val="bg1"/>
                        </a:solidFill>
                        <a:effectLst/>
                        <a:latin typeface="+mn-lt"/>
                        <a:ea typeface="+mn-ea"/>
                        <a:cs typeface="+mn-cs"/>
                      </a:endParaRPr>
                    </a:p>
                    <a:p>
                      <a:r>
                        <a:rPr lang="en-US" sz="1400" b="1" spc="35" dirty="0">
                          <a:solidFill>
                            <a:schemeClr val="bg1"/>
                          </a:solidFill>
                          <a:effectLst/>
                          <a:ea typeface="Times New Roman" panose="02020603050405020304" pitchFamily="18" charset="0"/>
                        </a:rPr>
                        <a:t>Skills and Tools</a:t>
                      </a:r>
                      <a:r>
                        <a:rPr lang="en-HK" sz="1400" b="1" dirty="0">
                          <a:solidFill>
                            <a:schemeClr val="bg1"/>
                          </a:solidFill>
                          <a:ea typeface="Times New Roman" panose="02020603050405020304" pitchFamily="18" charset="0"/>
                        </a:rPr>
                        <a:t> - </a:t>
                      </a:r>
                      <a:r>
                        <a:rPr lang="en-US" sz="1400" spc="35" dirty="0">
                          <a:solidFill>
                            <a:schemeClr val="bg1"/>
                          </a:solidFill>
                          <a:effectLst/>
                          <a:ea typeface="Times New Roman" panose="02020603050405020304" pitchFamily="18" charset="0"/>
                        </a:rPr>
                        <a:t>Athena, Dynamo DB, S3, SNS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kern="1200" dirty="0">
                        <a:solidFill>
                          <a:schemeClr val="bg1"/>
                        </a:solidFill>
                        <a:effectLst/>
                        <a:latin typeface="+mn-lt"/>
                        <a:ea typeface="+mn-ea"/>
                        <a:cs typeface="+mn-cs"/>
                      </a:endParaRPr>
                    </a:p>
                  </a:txBody>
                  <a:tcPr/>
                </a:tc>
                <a:extLst>
                  <a:ext uri="{0D108BD9-81ED-4DB2-BD59-A6C34878D82A}">
                    <a16:rowId xmlns:a16="http://schemas.microsoft.com/office/drawing/2014/main" val="965621081"/>
                  </a:ext>
                </a:extLst>
              </a:tr>
            </a:tbl>
          </a:graphicData>
        </a:graphic>
      </p:graphicFrame>
      <p:pic>
        <p:nvPicPr>
          <p:cNvPr id="3" name="Picture 2">
            <a:extLst>
              <a:ext uri="{FF2B5EF4-FFF2-40B4-BE49-F238E27FC236}">
                <a16:creationId xmlns:a16="http://schemas.microsoft.com/office/drawing/2014/main" id="{844F0CB4-0127-4547-08DE-E91FA9B9513A}"/>
              </a:ext>
            </a:extLst>
          </p:cNvPr>
          <p:cNvPicPr>
            <a:picLocks noChangeAspect="1"/>
          </p:cNvPicPr>
          <p:nvPr/>
        </p:nvPicPr>
        <p:blipFill>
          <a:blip r:embed="rId3"/>
          <a:stretch>
            <a:fillRect/>
          </a:stretch>
        </p:blipFill>
        <p:spPr>
          <a:xfrm>
            <a:off x="17543" y="4013187"/>
            <a:ext cx="3969952" cy="2573683"/>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pic>
        <p:nvPicPr>
          <p:cNvPr id="4" name="Picture 3">
            <a:extLst>
              <a:ext uri="{FF2B5EF4-FFF2-40B4-BE49-F238E27FC236}">
                <a16:creationId xmlns:a16="http://schemas.microsoft.com/office/drawing/2014/main" id="{F267BCCC-EC0D-3AD0-E24F-C530F385F4EF}"/>
              </a:ext>
            </a:extLst>
          </p:cNvPr>
          <p:cNvPicPr>
            <a:picLocks noChangeAspect="1"/>
          </p:cNvPicPr>
          <p:nvPr/>
        </p:nvPicPr>
        <p:blipFill>
          <a:blip r:embed="rId4"/>
          <a:stretch>
            <a:fillRect/>
          </a:stretch>
        </p:blipFill>
        <p:spPr>
          <a:xfrm>
            <a:off x="8162924" y="4196682"/>
            <a:ext cx="3956629" cy="2206694"/>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pic>
        <p:nvPicPr>
          <p:cNvPr id="7" name="Picture 6">
            <a:extLst>
              <a:ext uri="{FF2B5EF4-FFF2-40B4-BE49-F238E27FC236}">
                <a16:creationId xmlns:a16="http://schemas.microsoft.com/office/drawing/2014/main" id="{F5572370-CF3B-2497-E2C3-2CF02CA8FEC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59940" y="4196682"/>
            <a:ext cx="3988965" cy="2206694"/>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spTree>
    <p:extLst>
      <p:ext uri="{BB962C8B-B14F-4D97-AF65-F5344CB8AC3E}">
        <p14:creationId xmlns:p14="http://schemas.microsoft.com/office/powerpoint/2010/main" val="144360664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6EAE3B70-8DF7-AE5A-11FF-FB24D6869DC9}"/>
              </a:ext>
            </a:extLst>
          </p:cNvPr>
          <p:cNvPicPr>
            <a:picLocks noChangeAspect="1"/>
          </p:cNvPicPr>
          <p:nvPr/>
        </p:nvPicPr>
        <p:blipFill>
          <a:blip r:embed="rId2"/>
          <a:stretch>
            <a:fillRect/>
          </a:stretch>
        </p:blipFill>
        <p:spPr>
          <a:xfrm>
            <a:off x="2695665" y="464299"/>
            <a:ext cx="4571317" cy="6382659"/>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sp>
        <p:nvSpPr>
          <p:cNvPr id="4" name="TextBox 3">
            <a:extLst>
              <a:ext uri="{FF2B5EF4-FFF2-40B4-BE49-F238E27FC236}">
                <a16:creationId xmlns:a16="http://schemas.microsoft.com/office/drawing/2014/main" id="{9DD58931-0D3D-7F52-2EB8-C4C684D187D6}"/>
              </a:ext>
            </a:extLst>
          </p:cNvPr>
          <p:cNvSpPr txBox="1"/>
          <p:nvPr/>
        </p:nvSpPr>
        <p:spPr>
          <a:xfrm>
            <a:off x="2779455" y="96005"/>
            <a:ext cx="4403735" cy="313932"/>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6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Application </a:t>
            </a:r>
            <a:r>
              <a:rPr lang="en-US"/>
              <a:t>Architecture Design</a:t>
            </a:r>
            <a:endParaRPr lang="en-US" dirty="0"/>
          </a:p>
        </p:txBody>
      </p:sp>
      <p:sp>
        <p:nvSpPr>
          <p:cNvPr id="5" name="TextBox 4">
            <a:extLst>
              <a:ext uri="{FF2B5EF4-FFF2-40B4-BE49-F238E27FC236}">
                <a16:creationId xmlns:a16="http://schemas.microsoft.com/office/drawing/2014/main" id="{9D9059B0-7D70-5DC3-E524-A4BA9CFC5505}"/>
              </a:ext>
            </a:extLst>
          </p:cNvPr>
          <p:cNvSpPr txBox="1"/>
          <p:nvPr/>
        </p:nvSpPr>
        <p:spPr>
          <a:xfrm>
            <a:off x="7384541" y="96005"/>
            <a:ext cx="4735133" cy="313932"/>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6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Infrastructure Architecture Design</a:t>
            </a:r>
          </a:p>
        </p:txBody>
      </p:sp>
      <p:pic>
        <p:nvPicPr>
          <p:cNvPr id="16" name="Picture 15" descr="Graphical user interface, application&#10;&#10;Description automatically generated">
            <a:extLst>
              <a:ext uri="{FF2B5EF4-FFF2-40B4-BE49-F238E27FC236}">
                <a16:creationId xmlns:a16="http://schemas.microsoft.com/office/drawing/2014/main" id="{F8F7F2D8-BD72-9011-0BAE-48B7C6C9762D}"/>
              </a:ext>
            </a:extLst>
          </p:cNvPr>
          <p:cNvPicPr>
            <a:picLocks noChangeAspect="1"/>
          </p:cNvPicPr>
          <p:nvPr/>
        </p:nvPicPr>
        <p:blipFill>
          <a:blip r:embed="rId3"/>
          <a:stretch>
            <a:fillRect/>
          </a:stretch>
        </p:blipFill>
        <p:spPr>
          <a:xfrm>
            <a:off x="7312217" y="464300"/>
            <a:ext cx="4879783" cy="6393700"/>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sp>
        <p:nvSpPr>
          <p:cNvPr id="18" name="TextBox 17">
            <a:extLst>
              <a:ext uri="{FF2B5EF4-FFF2-40B4-BE49-F238E27FC236}">
                <a16:creationId xmlns:a16="http://schemas.microsoft.com/office/drawing/2014/main" id="{270DF50D-445F-1D53-7E1E-8D3380E63244}"/>
              </a:ext>
            </a:extLst>
          </p:cNvPr>
          <p:cNvSpPr txBox="1"/>
          <p:nvPr/>
        </p:nvSpPr>
        <p:spPr>
          <a:xfrm>
            <a:off x="-15024" y="409937"/>
            <a:ext cx="2710689" cy="643702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defPPr>
              <a:defRPr lang="en-US"/>
            </a:defPPr>
            <a:lvl1pPr>
              <a:lnSpc>
                <a:spcPct val="90000"/>
              </a:lnSpc>
              <a:spcBef>
                <a:spcPct val="0"/>
              </a:spcBef>
              <a:buNone/>
              <a:defRPr sz="1600" b="1" u="sng">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API Integration layer </a:t>
            </a:r>
          </a:p>
          <a:p>
            <a:endParaRPr lang="en-US" dirty="0"/>
          </a:p>
          <a:p>
            <a:r>
              <a:rPr lang="en-US" dirty="0"/>
              <a:t> </a:t>
            </a:r>
            <a:endParaRPr lang="en-HK" dirty="0"/>
          </a:p>
          <a:p>
            <a:pPr algn="just"/>
            <a:r>
              <a:rPr lang="en-US" b="0" u="none" dirty="0"/>
              <a:t>This is an enhancement to New Application, the Old  platform. Partners users will onboard by using New application system &amp; system will use the digital wallet service provided by Old Application. So we have introducing new Integration Layer introduces a thin API layer on top of existing Old Application services which would validate the API requests from new application &amp; execute underlying Old application services. AWS EKS Namespace (useast-1) platform would be use for deployment and host APIs. </a:t>
            </a:r>
            <a:endParaRPr lang="en-HK" b="0" u="none" dirty="0"/>
          </a:p>
        </p:txBody>
      </p:sp>
      <p:sp>
        <p:nvSpPr>
          <p:cNvPr id="19" name="TextBox 18">
            <a:extLst>
              <a:ext uri="{FF2B5EF4-FFF2-40B4-BE49-F238E27FC236}">
                <a16:creationId xmlns:a16="http://schemas.microsoft.com/office/drawing/2014/main" id="{D0BBD78B-2793-57D4-BCDD-1B52D7A426C8}"/>
              </a:ext>
            </a:extLst>
          </p:cNvPr>
          <p:cNvSpPr txBox="1"/>
          <p:nvPr/>
        </p:nvSpPr>
        <p:spPr>
          <a:xfrm>
            <a:off x="-15024" y="106622"/>
            <a:ext cx="2710689" cy="357677"/>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6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Integration Layer</a:t>
            </a:r>
          </a:p>
        </p:txBody>
      </p:sp>
    </p:spTree>
    <p:extLst>
      <p:ext uri="{BB962C8B-B14F-4D97-AF65-F5344CB8AC3E}">
        <p14:creationId xmlns:p14="http://schemas.microsoft.com/office/powerpoint/2010/main" val="3776415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34A6D-4B5F-2A4B-3F1F-1FD558403DCB}"/>
              </a:ext>
            </a:extLst>
          </p:cNvPr>
          <p:cNvSpPr>
            <a:spLocks noGrp="1"/>
          </p:cNvSpPr>
          <p:nvPr>
            <p:ph type="title"/>
          </p:nvPr>
        </p:nvSpPr>
        <p:spPr>
          <a:xfrm>
            <a:off x="0" y="188247"/>
            <a:ext cx="12192000" cy="487894"/>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p>
            <a:pPr algn="ctr"/>
            <a:r>
              <a:rPr lang="en-US" sz="2400" b="1" dirty="0">
                <a:solidFill>
                  <a:schemeClr val="bg1"/>
                </a:solidFill>
                <a:latin typeface="+mn-lt"/>
                <a:ea typeface="+mn-ea"/>
                <a:cs typeface="+mn-cs"/>
              </a:rPr>
              <a:t>Functional Change Request  Design -  Example</a:t>
            </a:r>
          </a:p>
        </p:txBody>
      </p:sp>
      <p:pic>
        <p:nvPicPr>
          <p:cNvPr id="6" name="Content Placeholder 5" descr="Diagram&#10;&#10;Description automatically generated">
            <a:extLst>
              <a:ext uri="{FF2B5EF4-FFF2-40B4-BE49-F238E27FC236}">
                <a16:creationId xmlns:a16="http://schemas.microsoft.com/office/drawing/2014/main" id="{BAD7905A-25FF-DFED-2EBF-C6A4442164DC}"/>
              </a:ext>
            </a:extLst>
          </p:cNvPr>
          <p:cNvPicPr>
            <a:picLocks noGrp="1" noChangeAspect="1"/>
          </p:cNvPicPr>
          <p:nvPr>
            <p:ph sz="half" idx="1"/>
          </p:nvPr>
        </p:nvPicPr>
        <p:blipFill>
          <a:blip r:embed="rId2"/>
          <a:stretch>
            <a:fillRect/>
          </a:stretch>
        </p:blipFill>
        <p:spPr>
          <a:xfrm>
            <a:off x="67355" y="1503652"/>
            <a:ext cx="5998485" cy="4678207"/>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pic>
        <p:nvPicPr>
          <p:cNvPr id="8" name="Content Placeholder 7" descr="Diagram&#10;&#10;Description automatically generated">
            <a:extLst>
              <a:ext uri="{FF2B5EF4-FFF2-40B4-BE49-F238E27FC236}">
                <a16:creationId xmlns:a16="http://schemas.microsoft.com/office/drawing/2014/main" id="{17014FA0-DD7D-FFAB-FF74-C4BA4FC67265}"/>
              </a:ext>
            </a:extLst>
          </p:cNvPr>
          <p:cNvPicPr>
            <a:picLocks noGrp="1" noChangeAspect="1"/>
          </p:cNvPicPr>
          <p:nvPr>
            <p:ph sz="half" idx="2"/>
          </p:nvPr>
        </p:nvPicPr>
        <p:blipFill>
          <a:blip r:embed="rId3"/>
          <a:stretch>
            <a:fillRect/>
          </a:stretch>
        </p:blipFill>
        <p:spPr>
          <a:xfrm>
            <a:off x="6126162" y="1503652"/>
            <a:ext cx="6065839" cy="4678207"/>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spTree>
    <p:extLst>
      <p:ext uri="{BB962C8B-B14F-4D97-AF65-F5344CB8AC3E}">
        <p14:creationId xmlns:p14="http://schemas.microsoft.com/office/powerpoint/2010/main" val="42305604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6C85D5DB-6677-092A-3990-E83B3183BC7F}"/>
              </a:ext>
            </a:extLst>
          </p:cNvPr>
          <p:cNvGraphicFramePr>
            <a:graphicFrameLocks noGrp="1"/>
          </p:cNvGraphicFramePr>
          <p:nvPr/>
        </p:nvGraphicFramePr>
        <p:xfrm>
          <a:off x="-1" y="810228"/>
          <a:ext cx="12155528" cy="6047772"/>
        </p:xfrm>
        <a:graphic>
          <a:graphicData uri="http://schemas.openxmlformats.org/drawingml/2006/table">
            <a:tbl>
              <a:tblPr firstRow="1" bandRow="1">
                <a:tableStyleId>{5C22544A-7EE6-4342-B048-85BDC9FD1C3A}</a:tableStyleId>
              </a:tblPr>
              <a:tblGrid>
                <a:gridCol w="6077764">
                  <a:extLst>
                    <a:ext uri="{9D8B030D-6E8A-4147-A177-3AD203B41FA5}">
                      <a16:colId xmlns:a16="http://schemas.microsoft.com/office/drawing/2014/main" val="4155277888"/>
                    </a:ext>
                  </a:extLst>
                </a:gridCol>
                <a:gridCol w="6077764">
                  <a:extLst>
                    <a:ext uri="{9D8B030D-6E8A-4147-A177-3AD203B41FA5}">
                      <a16:colId xmlns:a16="http://schemas.microsoft.com/office/drawing/2014/main" val="81303088"/>
                    </a:ext>
                  </a:extLst>
                </a:gridCol>
              </a:tblGrid>
              <a:tr h="30238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effectLst/>
                          <a:latin typeface="+mn-lt"/>
                          <a:ea typeface="+mn-ea"/>
                          <a:cs typeface="+mn-cs"/>
                        </a:rPr>
                        <a:t>DevOps CI/CD | Code Pipeline</a:t>
                      </a:r>
                      <a:endParaRPr lang="en-HK" sz="1600" b="1" kern="1200" dirty="0">
                        <a:solidFill>
                          <a:schemeClr val="lt1"/>
                        </a:solidFill>
                        <a:effectLst/>
                        <a:latin typeface="+mn-lt"/>
                        <a:ea typeface="+mn-ea"/>
                        <a:cs typeface="+mn-cs"/>
                      </a:endParaRPr>
                    </a:p>
                  </a:txBody>
                  <a:tcPr/>
                </a:tc>
                <a:tc>
                  <a:txBody>
                    <a:bodyPr/>
                    <a:lstStyle/>
                    <a:p>
                      <a:r>
                        <a:rPr lang="en-US" sz="1600" b="1" kern="1200" dirty="0">
                          <a:solidFill>
                            <a:schemeClr val="lt1"/>
                          </a:solidFill>
                          <a:effectLst/>
                          <a:latin typeface="+mn-lt"/>
                          <a:ea typeface="+mn-ea"/>
                          <a:cs typeface="+mn-cs"/>
                        </a:rPr>
                        <a:t>Automation - AWS</a:t>
                      </a:r>
                      <a:r>
                        <a:rPr lang="en-HK" sz="1600" b="1" kern="1200" dirty="0">
                          <a:solidFill>
                            <a:schemeClr val="lt1"/>
                          </a:solidFill>
                          <a:effectLst/>
                          <a:latin typeface="+mn-lt"/>
                          <a:ea typeface="+mn-ea"/>
                          <a:cs typeface="+mn-cs"/>
                        </a:rPr>
                        <a:t> </a:t>
                      </a:r>
                      <a:r>
                        <a:rPr lang="en-US" sz="1600" b="1" kern="1200" dirty="0">
                          <a:solidFill>
                            <a:schemeClr val="lt1"/>
                          </a:solidFill>
                          <a:effectLst/>
                          <a:latin typeface="+mn-lt"/>
                          <a:ea typeface="+mn-ea"/>
                          <a:cs typeface="+mn-cs"/>
                        </a:rPr>
                        <a:t>CloudFormation; AWS CLI</a:t>
                      </a:r>
                      <a:r>
                        <a:rPr lang="en-HK" sz="1600" dirty="0">
                          <a:effectLst/>
                        </a:rPr>
                        <a:t> </a:t>
                      </a:r>
                      <a:endParaRPr lang="en-US" sz="1600" dirty="0"/>
                    </a:p>
                  </a:txBody>
                  <a:tcPr/>
                </a:tc>
                <a:extLst>
                  <a:ext uri="{0D108BD9-81ED-4DB2-BD59-A6C34878D82A}">
                    <a16:rowId xmlns:a16="http://schemas.microsoft.com/office/drawing/2014/main" val="965621081"/>
                  </a:ext>
                </a:extLst>
              </a:tr>
              <a:tr h="3023886">
                <a:tc>
                  <a:txBody>
                    <a:bodyPr/>
                    <a:lstStyle/>
                    <a:p>
                      <a:r>
                        <a:rPr lang="en-US" sz="1600" kern="1200" dirty="0">
                          <a:solidFill>
                            <a:schemeClr val="dk1"/>
                          </a:solidFill>
                          <a:effectLst/>
                          <a:latin typeface="+mn-lt"/>
                          <a:ea typeface="+mn-ea"/>
                          <a:cs typeface="+mn-cs"/>
                        </a:rPr>
                        <a:t>Container and Microservices</a:t>
                      </a:r>
                      <a:endParaRPr lang="en-HK" sz="1600" kern="1200" dirty="0">
                        <a:solidFill>
                          <a:schemeClr val="dk1"/>
                        </a:solidFill>
                        <a:effectLst/>
                        <a:latin typeface="+mn-lt"/>
                        <a:ea typeface="+mn-ea"/>
                        <a:cs typeface="+mn-cs"/>
                      </a:endParaRPr>
                    </a:p>
                    <a:p>
                      <a:r>
                        <a:rPr lang="en-US" sz="1600" b="1" kern="1200" dirty="0">
                          <a:solidFill>
                            <a:schemeClr val="dk1"/>
                          </a:solidFill>
                          <a:effectLst/>
                          <a:latin typeface="+mn-lt"/>
                          <a:ea typeface="+mn-ea"/>
                          <a:cs typeface="+mn-cs"/>
                        </a:rPr>
                        <a:t>Docker | Images, containers, scripts</a:t>
                      </a:r>
                      <a:r>
                        <a:rPr lang="en-HK" sz="1600" dirty="0">
                          <a:effectLst/>
                        </a:rPr>
                        <a:t> </a:t>
                      </a:r>
                      <a:endParaRPr lang="en-HK" sz="1600" kern="1200" dirty="0">
                        <a:solidFill>
                          <a:schemeClr val="dk1"/>
                        </a:solidFill>
                        <a:effectLst/>
                        <a:latin typeface="+mn-lt"/>
                        <a:ea typeface="+mn-ea"/>
                        <a:cs typeface="+mn-cs"/>
                      </a:endParaRPr>
                    </a:p>
                  </a:txBody>
                  <a:tcPr/>
                </a:tc>
                <a:tc>
                  <a:txBody>
                    <a:bodyPr/>
                    <a:lstStyle/>
                    <a:p>
                      <a:r>
                        <a:rPr lang="en-US" sz="1600" b="1" kern="1200" dirty="0">
                          <a:solidFill>
                            <a:schemeClr val="dk1"/>
                          </a:solidFill>
                          <a:effectLst/>
                          <a:latin typeface="+mn-lt"/>
                          <a:ea typeface="+mn-ea"/>
                          <a:cs typeface="+mn-cs"/>
                        </a:rPr>
                        <a:t>Deploying a web application to ECS </a:t>
                      </a:r>
                      <a:endParaRPr lang="en-HK" sz="1600" kern="1200" dirty="0">
                        <a:solidFill>
                          <a:schemeClr val="dk1"/>
                        </a:solidFill>
                        <a:effectLst/>
                        <a:latin typeface="+mn-lt"/>
                        <a:ea typeface="+mn-ea"/>
                        <a:cs typeface="+mn-cs"/>
                      </a:endParaRPr>
                    </a:p>
                  </a:txBody>
                  <a:tcPr/>
                </a:tc>
                <a:extLst>
                  <a:ext uri="{0D108BD9-81ED-4DB2-BD59-A6C34878D82A}">
                    <a16:rowId xmlns:a16="http://schemas.microsoft.com/office/drawing/2014/main" val="3949949770"/>
                  </a:ext>
                </a:extLst>
              </a:tr>
            </a:tbl>
          </a:graphicData>
        </a:graphic>
      </p:graphicFrame>
      <p:sp>
        <p:nvSpPr>
          <p:cNvPr id="15" name="Title 1">
            <a:extLst>
              <a:ext uri="{FF2B5EF4-FFF2-40B4-BE49-F238E27FC236}">
                <a16:creationId xmlns:a16="http://schemas.microsoft.com/office/drawing/2014/main" id="{482F9680-438B-1914-3785-397DB9C568D1}"/>
              </a:ext>
            </a:extLst>
          </p:cNvPr>
          <p:cNvSpPr>
            <a:spLocks noGrp="1"/>
          </p:cNvSpPr>
          <p:nvPr>
            <p:ph type="title"/>
          </p:nvPr>
        </p:nvSpPr>
        <p:spPr>
          <a:xfrm>
            <a:off x="11414" y="116410"/>
            <a:ext cx="12191999" cy="431625"/>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p>
            <a:pPr algn="ctr"/>
            <a:r>
              <a:rPr lang="en-US" sz="2400" b="1" dirty="0">
                <a:solidFill>
                  <a:schemeClr val="bg1"/>
                </a:solidFill>
                <a:latin typeface="+mn-lt"/>
                <a:ea typeface="+mn-ea"/>
                <a:cs typeface="+mn-cs"/>
              </a:rPr>
              <a:t>Architecture Designs</a:t>
            </a:r>
          </a:p>
        </p:txBody>
      </p:sp>
      <p:pic>
        <p:nvPicPr>
          <p:cNvPr id="19" name="Picture 18">
            <a:extLst>
              <a:ext uri="{FF2B5EF4-FFF2-40B4-BE49-F238E27FC236}">
                <a16:creationId xmlns:a16="http://schemas.microsoft.com/office/drawing/2014/main" id="{8E73A95E-9973-4A49-FD67-D4FA7896F635}"/>
              </a:ext>
            </a:extLst>
          </p:cNvPr>
          <p:cNvPicPr>
            <a:picLocks noChangeAspect="1"/>
          </p:cNvPicPr>
          <p:nvPr/>
        </p:nvPicPr>
        <p:blipFill>
          <a:blip r:embed="rId2"/>
          <a:stretch>
            <a:fillRect/>
          </a:stretch>
        </p:blipFill>
        <p:spPr>
          <a:xfrm>
            <a:off x="1045875" y="1195314"/>
            <a:ext cx="3992781" cy="2569785"/>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pic>
        <p:nvPicPr>
          <p:cNvPr id="20" name="Picture 19">
            <a:extLst>
              <a:ext uri="{FF2B5EF4-FFF2-40B4-BE49-F238E27FC236}">
                <a16:creationId xmlns:a16="http://schemas.microsoft.com/office/drawing/2014/main" id="{2EC64C50-862A-6A58-D2AE-4FA26988C071}"/>
              </a:ext>
            </a:extLst>
          </p:cNvPr>
          <p:cNvPicPr>
            <a:picLocks noChangeAspect="1"/>
          </p:cNvPicPr>
          <p:nvPr/>
        </p:nvPicPr>
        <p:blipFill>
          <a:blip r:embed="rId3"/>
          <a:stretch>
            <a:fillRect/>
          </a:stretch>
        </p:blipFill>
        <p:spPr>
          <a:xfrm>
            <a:off x="7153346" y="1195314"/>
            <a:ext cx="3992781" cy="2569785"/>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pic>
        <p:nvPicPr>
          <p:cNvPr id="21" name="Picture 20">
            <a:extLst>
              <a:ext uri="{FF2B5EF4-FFF2-40B4-BE49-F238E27FC236}">
                <a16:creationId xmlns:a16="http://schemas.microsoft.com/office/drawing/2014/main" id="{AECCCA8C-0140-955E-08BD-006AD286F046}"/>
              </a:ext>
            </a:extLst>
          </p:cNvPr>
          <p:cNvPicPr>
            <a:picLocks noChangeAspect="1"/>
          </p:cNvPicPr>
          <p:nvPr/>
        </p:nvPicPr>
        <p:blipFill>
          <a:blip r:embed="rId4"/>
          <a:stretch>
            <a:fillRect/>
          </a:stretch>
        </p:blipFill>
        <p:spPr>
          <a:xfrm>
            <a:off x="1045875" y="4443226"/>
            <a:ext cx="3992781" cy="2410460"/>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pic>
        <p:nvPicPr>
          <p:cNvPr id="23" name="Picture 22">
            <a:extLst>
              <a:ext uri="{FF2B5EF4-FFF2-40B4-BE49-F238E27FC236}">
                <a16:creationId xmlns:a16="http://schemas.microsoft.com/office/drawing/2014/main" id="{4B7AEEA7-4AD6-9BCD-0FA5-93AFEB681551}"/>
              </a:ext>
            </a:extLst>
          </p:cNvPr>
          <p:cNvPicPr>
            <a:picLocks noChangeAspect="1"/>
          </p:cNvPicPr>
          <p:nvPr/>
        </p:nvPicPr>
        <p:blipFill>
          <a:blip r:embed="rId5"/>
          <a:stretch>
            <a:fillRect/>
          </a:stretch>
        </p:blipFill>
        <p:spPr>
          <a:xfrm>
            <a:off x="7153346" y="4283901"/>
            <a:ext cx="3956630" cy="2569785"/>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spTree>
    <p:extLst>
      <p:ext uri="{BB962C8B-B14F-4D97-AF65-F5344CB8AC3E}">
        <p14:creationId xmlns:p14="http://schemas.microsoft.com/office/powerpoint/2010/main" val="3017860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6C85D5DB-6677-092A-3990-E83B3183BC7F}"/>
              </a:ext>
            </a:extLst>
          </p:cNvPr>
          <p:cNvGraphicFramePr>
            <a:graphicFrameLocks noGrp="1"/>
          </p:cNvGraphicFramePr>
          <p:nvPr/>
        </p:nvGraphicFramePr>
        <p:xfrm>
          <a:off x="0" y="810228"/>
          <a:ext cx="12192000" cy="6047772"/>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53183551"/>
                    </a:ext>
                  </a:extLst>
                </a:gridCol>
                <a:gridCol w="4064000">
                  <a:extLst>
                    <a:ext uri="{9D8B030D-6E8A-4147-A177-3AD203B41FA5}">
                      <a16:colId xmlns:a16="http://schemas.microsoft.com/office/drawing/2014/main" val="4155277888"/>
                    </a:ext>
                  </a:extLst>
                </a:gridCol>
                <a:gridCol w="4064000">
                  <a:extLst>
                    <a:ext uri="{9D8B030D-6E8A-4147-A177-3AD203B41FA5}">
                      <a16:colId xmlns:a16="http://schemas.microsoft.com/office/drawing/2014/main" val="81303088"/>
                    </a:ext>
                  </a:extLst>
                </a:gridCol>
              </a:tblGrid>
              <a:tr h="30238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effectLst/>
                          <a:latin typeface="+mn-lt"/>
                          <a:ea typeface="+mn-ea"/>
                          <a:cs typeface="+mn-cs"/>
                        </a:rPr>
                        <a:t>EC2 | Multi AZ Deployment | Load Balancing</a:t>
                      </a:r>
                      <a:endParaRPr lang="en-HK" sz="1600" b="1" kern="1200" dirty="0">
                        <a:solidFill>
                          <a:schemeClr val="lt1"/>
                        </a:solidFill>
                        <a:effectLst/>
                        <a:latin typeface="+mn-lt"/>
                        <a:ea typeface="+mn-ea"/>
                        <a:cs typeface="+mn-cs"/>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effectLst/>
                          <a:latin typeface="+mn-lt"/>
                          <a:ea typeface="+mn-ea"/>
                          <a:cs typeface="+mn-cs"/>
                        </a:rPr>
                        <a:t>Storage | Volumes, S3, CLI </a:t>
                      </a:r>
                      <a:endParaRPr lang="en-HK" sz="1600" b="1" kern="1200" dirty="0">
                        <a:solidFill>
                          <a:schemeClr val="lt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effectLst/>
                          <a:latin typeface="+mn-lt"/>
                          <a:ea typeface="+mn-ea"/>
                          <a:cs typeface="+mn-cs"/>
                        </a:rPr>
                        <a:t>Log aggregation| Quick data analysis</a:t>
                      </a:r>
                      <a:endParaRPr lang="en-HK" sz="1600" b="1" kern="1200" dirty="0">
                        <a:solidFill>
                          <a:schemeClr val="lt1"/>
                        </a:solidFill>
                        <a:effectLst/>
                        <a:latin typeface="+mn-lt"/>
                        <a:ea typeface="+mn-ea"/>
                        <a:cs typeface="+mn-cs"/>
                      </a:endParaRPr>
                    </a:p>
                    <a:p>
                      <a:endParaRPr lang="en-US" sz="1600" dirty="0"/>
                    </a:p>
                  </a:txBody>
                  <a:tcPr/>
                </a:tc>
                <a:extLst>
                  <a:ext uri="{0D108BD9-81ED-4DB2-BD59-A6C34878D82A}">
                    <a16:rowId xmlns:a16="http://schemas.microsoft.com/office/drawing/2014/main" val="965621081"/>
                  </a:ext>
                </a:extLst>
              </a:tr>
              <a:tr h="30238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ea typeface="+mn-ea"/>
                          <a:cs typeface="+mn-cs"/>
                        </a:rPr>
                        <a:t>Creating a file share &amp; sync solution using </a:t>
                      </a:r>
                      <a:r>
                        <a:rPr lang="en-US" sz="1600" b="1" kern="1200" dirty="0" err="1">
                          <a:solidFill>
                            <a:schemeClr val="dk1"/>
                          </a:solidFill>
                          <a:effectLst/>
                          <a:latin typeface="+mn-lt"/>
                          <a:ea typeface="+mn-ea"/>
                          <a:cs typeface="+mn-cs"/>
                        </a:rPr>
                        <a:t>ownCloud</a:t>
                      </a:r>
                      <a:r>
                        <a:rPr lang="en-US" sz="1600" b="1" kern="1200" dirty="0">
                          <a:solidFill>
                            <a:schemeClr val="dk1"/>
                          </a:solidFill>
                          <a:effectLst/>
                          <a:latin typeface="+mn-lt"/>
                          <a:ea typeface="+mn-ea"/>
                          <a:cs typeface="+mn-cs"/>
                        </a:rPr>
                        <a:t> and AWS</a:t>
                      </a:r>
                      <a:endParaRPr lang="en-HK" sz="1600" kern="1200" dirty="0">
                        <a:solidFill>
                          <a:schemeClr val="dk1"/>
                        </a:solidFill>
                        <a:effectLst/>
                        <a:latin typeface="+mn-lt"/>
                        <a:ea typeface="+mn-ea"/>
                        <a:cs typeface="+mn-cs"/>
                      </a:endParaRP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ea typeface="+mn-ea"/>
                          <a:cs typeface="+mn-cs"/>
                        </a:rPr>
                        <a:t>RDS | EC2 database program </a:t>
                      </a:r>
                      <a:endParaRPr lang="en-HK" sz="1600" kern="1200" dirty="0">
                        <a:solidFill>
                          <a:schemeClr val="dk1"/>
                        </a:solidFill>
                        <a:effectLst/>
                        <a:latin typeface="+mn-lt"/>
                        <a:ea typeface="+mn-ea"/>
                        <a:cs typeface="+mn-cs"/>
                      </a:endParaRPr>
                    </a:p>
                  </a:txBody>
                  <a:tcPr/>
                </a:tc>
                <a:tc>
                  <a:txBody>
                    <a:bodyPr/>
                    <a:lstStyle/>
                    <a:p>
                      <a:r>
                        <a:rPr lang="en-US" sz="1600" b="1" kern="1200" dirty="0">
                          <a:solidFill>
                            <a:schemeClr val="dk1"/>
                          </a:solidFill>
                          <a:effectLst/>
                          <a:latin typeface="+mn-lt"/>
                          <a:ea typeface="+mn-ea"/>
                          <a:cs typeface="+mn-cs"/>
                        </a:rPr>
                        <a:t>Building an Automated Business Process using Managed Services on a Public Cloud </a:t>
                      </a:r>
                      <a:endParaRPr lang="en-US" sz="1600" dirty="0"/>
                    </a:p>
                  </a:txBody>
                  <a:tcPr/>
                </a:tc>
                <a:extLst>
                  <a:ext uri="{0D108BD9-81ED-4DB2-BD59-A6C34878D82A}">
                    <a16:rowId xmlns:a16="http://schemas.microsoft.com/office/drawing/2014/main" val="3949949770"/>
                  </a:ext>
                </a:extLst>
              </a:tr>
            </a:tbl>
          </a:graphicData>
        </a:graphic>
      </p:graphicFrame>
      <p:pic>
        <p:nvPicPr>
          <p:cNvPr id="9" name="Picture 8">
            <a:extLst>
              <a:ext uri="{FF2B5EF4-FFF2-40B4-BE49-F238E27FC236}">
                <a16:creationId xmlns:a16="http://schemas.microsoft.com/office/drawing/2014/main" id="{E248D2D4-7701-6419-3B78-C3DFE1691822}"/>
              </a:ext>
            </a:extLst>
          </p:cNvPr>
          <p:cNvPicPr>
            <a:picLocks noChangeAspect="1"/>
          </p:cNvPicPr>
          <p:nvPr/>
        </p:nvPicPr>
        <p:blipFill>
          <a:blip r:embed="rId3"/>
          <a:stretch>
            <a:fillRect/>
          </a:stretch>
        </p:blipFill>
        <p:spPr>
          <a:xfrm>
            <a:off x="4111024" y="1287342"/>
            <a:ext cx="3969952" cy="2474434"/>
          </a:xfrm>
          <a:prstGeom prst="rect">
            <a:avLst/>
          </a:prstGeom>
        </p:spPr>
      </p:pic>
      <p:pic>
        <p:nvPicPr>
          <p:cNvPr id="10" name="Picture 9">
            <a:extLst>
              <a:ext uri="{FF2B5EF4-FFF2-40B4-BE49-F238E27FC236}">
                <a16:creationId xmlns:a16="http://schemas.microsoft.com/office/drawing/2014/main" id="{D7AD6D62-2CFC-4D8A-59D4-65A9E3D4CE2F}"/>
              </a:ext>
            </a:extLst>
          </p:cNvPr>
          <p:cNvPicPr>
            <a:picLocks noChangeAspect="1"/>
          </p:cNvPicPr>
          <p:nvPr/>
        </p:nvPicPr>
        <p:blipFill>
          <a:blip r:embed="rId4"/>
          <a:stretch>
            <a:fillRect/>
          </a:stretch>
        </p:blipFill>
        <p:spPr>
          <a:xfrm>
            <a:off x="34725" y="1194741"/>
            <a:ext cx="3969952" cy="2573683"/>
          </a:xfrm>
          <a:prstGeom prst="rect">
            <a:avLst/>
          </a:prstGeom>
        </p:spPr>
      </p:pic>
      <p:pic>
        <p:nvPicPr>
          <p:cNvPr id="11" name="Picture 10">
            <a:extLst>
              <a:ext uri="{FF2B5EF4-FFF2-40B4-BE49-F238E27FC236}">
                <a16:creationId xmlns:a16="http://schemas.microsoft.com/office/drawing/2014/main" id="{E971957C-7733-B82C-1A1E-90C27F195C1B}"/>
              </a:ext>
            </a:extLst>
          </p:cNvPr>
          <p:cNvPicPr>
            <a:picLocks noChangeAspect="1"/>
          </p:cNvPicPr>
          <p:nvPr/>
        </p:nvPicPr>
        <p:blipFill>
          <a:blip r:embed="rId5"/>
          <a:stretch>
            <a:fillRect/>
          </a:stretch>
        </p:blipFill>
        <p:spPr>
          <a:xfrm>
            <a:off x="8187323" y="1279091"/>
            <a:ext cx="3969952" cy="2474434"/>
          </a:xfrm>
          <a:prstGeom prst="rect">
            <a:avLst/>
          </a:prstGeom>
        </p:spPr>
      </p:pic>
      <p:pic>
        <p:nvPicPr>
          <p:cNvPr id="12" name="Picture 11">
            <a:extLst>
              <a:ext uri="{FF2B5EF4-FFF2-40B4-BE49-F238E27FC236}">
                <a16:creationId xmlns:a16="http://schemas.microsoft.com/office/drawing/2014/main" id="{FB469F6E-60E0-6223-9781-58E5A48F0DC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218" y="4650700"/>
            <a:ext cx="3988965" cy="2206694"/>
          </a:xfrm>
          <a:prstGeom prst="rect">
            <a:avLst/>
          </a:prstGeom>
          <a:noFill/>
          <a:ln>
            <a:noFill/>
          </a:ln>
        </p:spPr>
      </p:pic>
      <p:pic>
        <p:nvPicPr>
          <p:cNvPr id="13" name="Picture 12">
            <a:extLst>
              <a:ext uri="{FF2B5EF4-FFF2-40B4-BE49-F238E27FC236}">
                <a16:creationId xmlns:a16="http://schemas.microsoft.com/office/drawing/2014/main" id="{1EE3E48D-F619-1B31-DB3D-F7B79D81359C}"/>
              </a:ext>
            </a:extLst>
          </p:cNvPr>
          <p:cNvPicPr>
            <a:picLocks noChangeAspect="1"/>
          </p:cNvPicPr>
          <p:nvPr/>
        </p:nvPicPr>
        <p:blipFill>
          <a:blip r:embed="rId7"/>
          <a:stretch>
            <a:fillRect/>
          </a:stretch>
        </p:blipFill>
        <p:spPr>
          <a:xfrm>
            <a:off x="4088195" y="4650700"/>
            <a:ext cx="3992781" cy="2206694"/>
          </a:xfrm>
          <a:prstGeom prst="rect">
            <a:avLst/>
          </a:prstGeom>
        </p:spPr>
      </p:pic>
      <p:pic>
        <p:nvPicPr>
          <p:cNvPr id="14" name="Picture 13">
            <a:extLst>
              <a:ext uri="{FF2B5EF4-FFF2-40B4-BE49-F238E27FC236}">
                <a16:creationId xmlns:a16="http://schemas.microsoft.com/office/drawing/2014/main" id="{8FE09953-1A29-7FB1-CDF6-0447739C1BE9}"/>
              </a:ext>
            </a:extLst>
          </p:cNvPr>
          <p:cNvPicPr>
            <a:picLocks noChangeAspect="1"/>
          </p:cNvPicPr>
          <p:nvPr/>
        </p:nvPicPr>
        <p:blipFill>
          <a:blip r:embed="rId8"/>
          <a:stretch>
            <a:fillRect/>
          </a:stretch>
        </p:blipFill>
        <p:spPr>
          <a:xfrm>
            <a:off x="8200646" y="4650700"/>
            <a:ext cx="3956629" cy="2206694"/>
          </a:xfrm>
          <a:prstGeom prst="rect">
            <a:avLst/>
          </a:prstGeom>
        </p:spPr>
      </p:pic>
      <p:sp>
        <p:nvSpPr>
          <p:cNvPr id="15" name="Title 1">
            <a:extLst>
              <a:ext uri="{FF2B5EF4-FFF2-40B4-BE49-F238E27FC236}">
                <a16:creationId xmlns:a16="http://schemas.microsoft.com/office/drawing/2014/main" id="{482F9680-438B-1914-3785-397DB9C568D1}"/>
              </a:ext>
            </a:extLst>
          </p:cNvPr>
          <p:cNvSpPr>
            <a:spLocks noGrp="1"/>
          </p:cNvSpPr>
          <p:nvPr>
            <p:ph type="title"/>
          </p:nvPr>
        </p:nvSpPr>
        <p:spPr>
          <a:xfrm>
            <a:off x="11414" y="116410"/>
            <a:ext cx="12191999" cy="431625"/>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p>
            <a:pPr algn="ctr"/>
            <a:r>
              <a:rPr lang="en-US" sz="2400" b="1" dirty="0">
                <a:solidFill>
                  <a:schemeClr val="bg1"/>
                </a:solidFill>
                <a:latin typeface="+mn-lt"/>
                <a:ea typeface="+mn-ea"/>
                <a:cs typeface="+mn-cs"/>
              </a:rPr>
              <a:t>Architecture Designs</a:t>
            </a:r>
          </a:p>
        </p:txBody>
      </p:sp>
    </p:spTree>
    <p:extLst>
      <p:ext uri="{BB962C8B-B14F-4D97-AF65-F5344CB8AC3E}">
        <p14:creationId xmlns:p14="http://schemas.microsoft.com/office/powerpoint/2010/main" val="3903088874"/>
      </p:ext>
    </p:extLst>
  </p:cSld>
  <p:clrMapOvr>
    <a:overrideClrMapping bg1="lt1" tx1="dk1" bg2="lt2" tx2="dk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2171</TotalTime>
  <Words>1301</Words>
  <Application>Microsoft Macintosh PowerPoint</Application>
  <PresentationFormat>Widescreen</PresentationFormat>
  <Paragraphs>76</Paragraphs>
  <Slides>10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Times New Roman</vt:lpstr>
      <vt:lpstr>Wingdings</vt:lpstr>
      <vt:lpstr>Office Theme</vt:lpstr>
      <vt:lpstr>PowerPoint Presentation</vt:lpstr>
      <vt:lpstr>Projects &amp; POCs</vt:lpstr>
      <vt:lpstr>PowerPoint Presentation</vt:lpstr>
      <vt:lpstr>PowerPoint Presentation</vt:lpstr>
      <vt:lpstr>Cloud POCs</vt:lpstr>
      <vt:lpstr>PowerPoint Presentation</vt:lpstr>
      <vt:lpstr>Functional Change Request  Design -  Example</vt:lpstr>
      <vt:lpstr>Architecture Designs</vt:lpstr>
      <vt:lpstr>Architecture Designs</vt:lpstr>
      <vt:lpstr>ColdBox Implementation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Mayank Chugh</dc:creator>
  <cp:lastModifiedBy>Mayank Chugh</cp:lastModifiedBy>
  <cp:revision>78</cp:revision>
  <dcterms:created xsi:type="dcterms:W3CDTF">2022-08-22T08:06:07Z</dcterms:created>
  <dcterms:modified xsi:type="dcterms:W3CDTF">2022-08-29T08:39:30Z</dcterms:modified>
</cp:coreProperties>
</file>